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4" r:id="rId10"/>
    <p:sldId id="263" r:id="rId11"/>
    <p:sldId id="269" r:id="rId12"/>
    <p:sldId id="26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584rwrG68qlwRAfDHKp8MmiUI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A19B3-B1E9-171B-94D8-CC2FDAA0A1EC}" v="9" dt="2021-08-04T22:06:05.917"/>
    <p1510:client id="{7C34F955-31DC-526E-8915-16E371AFE3D5}" v="1094" dt="2021-09-01T02:46:42.198"/>
    <p1510:client id="{BD0BE6F2-2137-751E-D381-02DD719E1317}" v="14" dt="2021-07-29T18:42:23.895"/>
  </p1510:revLst>
</p1510:revInfo>
</file>

<file path=ppt/tableStyles.xml><?xml version="1.0" encoding="utf-8"?>
<a:tblStyleLst xmlns:a="http://schemas.openxmlformats.org/drawingml/2006/main" def="{8E40E439-51E2-40D0-84F7-D90C3D64C1EA}">
  <a:tblStyle styleId="{8E40E439-51E2-40D0-84F7-D90C3D64C1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F4A0C3-949A-455A-9C0A-8351FDC1AF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29D175-C7AA-4FD5-8C3E-4CD4F7F88431}" styleName="Table_2">
    <a:wholeTbl>
      <a:tcTxStyle b="off" i="off">
        <a:font>
          <a:latin typeface="Sagona Book"/>
          <a:ea typeface="Sagona Book"/>
          <a:cs typeface="Sagona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2F1"/>
          </a:solidFill>
        </a:fill>
      </a:tcStyle>
    </a:wholeTbl>
    <a:band1H>
      <a:tcTxStyle/>
      <a:tcStyle>
        <a:tcBdr/>
        <a:fill>
          <a:solidFill>
            <a:srgbClr val="CDE4E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E4E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agona Book"/>
          <a:ea typeface="Sagona Book"/>
          <a:cs typeface="Sagona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agona Book"/>
          <a:ea typeface="Sagona Book"/>
          <a:cs typeface="Sagona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agona Book"/>
          <a:ea typeface="Sagona Book"/>
          <a:cs typeface="Sagona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agona Book"/>
          <a:ea typeface="Sagona Book"/>
          <a:cs typeface="Sagona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res Cirina, Daniela - (torrescirina)" userId="S::torrescirina_email.arizona.edu#ext#@mailuc.onmicrosoft.com::faef2ca4-b1c8-486f-a674-98d2bfb12686" providerId="AD" clId="Web-{7C34F955-31DC-526E-8915-16E371AFE3D5}"/>
    <pc:docChg chg="addSld delSld modSld sldOrd">
      <pc:chgData name="Torres Cirina, Daniela - (torrescirina)" userId="S::torrescirina_email.arizona.edu#ext#@mailuc.onmicrosoft.com::faef2ca4-b1c8-486f-a674-98d2bfb12686" providerId="AD" clId="Web-{7C34F955-31DC-526E-8915-16E371AFE3D5}" dt="2021-09-01T02:46:27.620" v="705"/>
      <pc:docMkLst>
        <pc:docMk/>
      </pc:docMkLst>
      <pc:sldChg chg="addSp modSp">
        <pc:chgData name="Torres Cirina, Daniela - (torrescirina)" userId="S::torrescirina_email.arizona.edu#ext#@mailuc.onmicrosoft.com::faef2ca4-b1c8-486f-a674-98d2bfb12686" providerId="AD" clId="Web-{7C34F955-31DC-526E-8915-16E371AFE3D5}" dt="2021-09-01T02:46:27.620" v="705"/>
        <pc:sldMkLst>
          <pc:docMk/>
          <pc:sldMk cId="0" sldId="257"/>
        </pc:sldMkLst>
        <pc:graphicFrameChg chg="mod modGraphic">
          <ac:chgData name="Torres Cirina, Daniela - (torrescirina)" userId="S::torrescirina_email.arizona.edu#ext#@mailuc.onmicrosoft.com::faef2ca4-b1c8-486f-a674-98d2bfb12686" providerId="AD" clId="Web-{7C34F955-31DC-526E-8915-16E371AFE3D5}" dt="2021-09-01T02:46:27.620" v="705"/>
          <ac:graphicFrameMkLst>
            <pc:docMk/>
            <pc:sldMk cId="0" sldId="257"/>
            <ac:graphicFrameMk id="130" creationId="{00000000-0000-0000-0000-000000000000}"/>
          </ac:graphicFrameMkLst>
        </pc:graphicFrameChg>
        <pc:pic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40:31.736" v="605" actId="1076"/>
          <ac:picMkLst>
            <pc:docMk/>
            <pc:sldMk cId="0" sldId="257"/>
            <ac:picMk id="2" creationId="{B2487139-1AC5-4CC2-A3D5-08E1E9D1291C}"/>
          </ac:picMkLst>
        </pc:picChg>
        <pc:pic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41:10.471" v="609" actId="1076"/>
          <ac:picMkLst>
            <pc:docMk/>
            <pc:sldMk cId="0" sldId="257"/>
            <ac:picMk id="3" creationId="{B7FBC71B-215A-4836-B4FA-37A9D7BA8E45}"/>
          </ac:picMkLst>
        </pc:picChg>
      </pc:sldChg>
      <pc:sldChg chg="modSp">
        <pc:chgData name="Torres Cirina, Daniela - (torrescirina)" userId="S::torrescirina_email.arizona.edu#ext#@mailuc.onmicrosoft.com::faef2ca4-b1c8-486f-a674-98d2bfb12686" providerId="AD" clId="Web-{7C34F955-31DC-526E-8915-16E371AFE3D5}" dt="2021-09-01T02:02:21.323" v="0" actId="20577"/>
        <pc:sldMkLst>
          <pc:docMk/>
          <pc:sldMk cId="0" sldId="258"/>
        </pc:sldMkLst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02:21.323" v="0" actId="20577"/>
          <ac:spMkLst>
            <pc:docMk/>
            <pc:sldMk cId="0" sldId="258"/>
            <ac:spMk id="144" creationId="{00000000-0000-0000-0000-000000000000}"/>
          </ac:spMkLst>
        </pc:spChg>
      </pc:sldChg>
      <pc:sldChg chg="modSp">
        <pc:chgData name="Torres Cirina, Daniela - (torrescirina)" userId="S::torrescirina_email.arizona.edu#ext#@mailuc.onmicrosoft.com::faef2ca4-b1c8-486f-a674-98d2bfb12686" providerId="AD" clId="Web-{7C34F955-31DC-526E-8915-16E371AFE3D5}" dt="2021-09-01T02:12:36.190" v="110" actId="20577"/>
        <pc:sldMkLst>
          <pc:docMk/>
          <pc:sldMk cId="0" sldId="260"/>
        </pc:sldMkLst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12:27.112" v="109" actId="20577"/>
          <ac:spMkLst>
            <pc:docMk/>
            <pc:sldMk cId="0" sldId="260"/>
            <ac:spMk id="166" creationId="{00000000-0000-0000-0000-000000000000}"/>
          </ac:spMkLst>
        </pc:spChg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12:36.190" v="110" actId="20577"/>
          <ac:spMkLst>
            <pc:docMk/>
            <pc:sldMk cId="0" sldId="260"/>
            <ac:spMk id="168" creationId="{00000000-0000-0000-0000-000000000000}"/>
          </ac:spMkLst>
        </pc:spChg>
      </pc:sldChg>
      <pc:sldChg chg="modSp">
        <pc:chgData name="Torres Cirina, Daniela - (torrescirina)" userId="S::torrescirina_email.arizona.edu#ext#@mailuc.onmicrosoft.com::faef2ca4-b1c8-486f-a674-98d2bfb12686" providerId="AD" clId="Web-{7C34F955-31DC-526E-8915-16E371AFE3D5}" dt="2021-09-01T02:19:53.561" v="294" actId="20577"/>
        <pc:sldMkLst>
          <pc:docMk/>
          <pc:sldMk cId="0" sldId="262"/>
        </pc:sldMkLst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17:17.495" v="213" actId="20577"/>
          <ac:spMkLst>
            <pc:docMk/>
            <pc:sldMk cId="0" sldId="262"/>
            <ac:spMk id="184" creationId="{00000000-0000-0000-0000-000000000000}"/>
          </ac:spMkLst>
        </pc:spChg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19:53.561" v="294" actId="20577"/>
          <ac:spMkLst>
            <pc:docMk/>
            <pc:sldMk cId="0" sldId="262"/>
            <ac:spMk id="185" creationId="{00000000-0000-0000-0000-000000000000}"/>
          </ac:spMkLst>
        </pc:spChg>
      </pc:sldChg>
      <pc:sldChg chg="ord">
        <pc:chgData name="Torres Cirina, Daniela - (torrescirina)" userId="S::torrescirina_email.arizona.edu#ext#@mailuc.onmicrosoft.com::faef2ca4-b1c8-486f-a674-98d2bfb12686" providerId="AD" clId="Web-{7C34F955-31DC-526E-8915-16E371AFE3D5}" dt="2021-09-01T02:20:09.640" v="295"/>
        <pc:sldMkLst>
          <pc:docMk/>
          <pc:sldMk cId="0" sldId="263"/>
        </pc:sldMkLst>
      </pc:sldChg>
      <pc:sldChg chg="modSp">
        <pc:chgData name="Torres Cirina, Daniela - (torrescirina)" userId="S::torrescirina_email.arizona.edu#ext#@mailuc.onmicrosoft.com::faef2ca4-b1c8-486f-a674-98d2bfb12686" providerId="AD" clId="Web-{7C34F955-31DC-526E-8915-16E371AFE3D5}" dt="2021-09-01T02:38:28.733" v="591" actId="1076"/>
        <pc:sldMkLst>
          <pc:docMk/>
          <pc:sldMk cId="0" sldId="265"/>
        </pc:sldMkLst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20:29.281" v="298" actId="20577"/>
          <ac:spMkLst>
            <pc:docMk/>
            <pc:sldMk cId="0" sldId="265"/>
            <ac:spMk id="217" creationId="{00000000-0000-0000-0000-000000000000}"/>
          </ac:spMkLst>
        </pc:spChg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37:53.325" v="587" actId="20577"/>
          <ac:spMkLst>
            <pc:docMk/>
            <pc:sldMk cId="0" sldId="265"/>
            <ac:spMk id="218" creationId="{00000000-0000-0000-0000-000000000000}"/>
          </ac:spMkLst>
        </pc:spChg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38:28.733" v="591" actId="1076"/>
          <ac:spMkLst>
            <pc:docMk/>
            <pc:sldMk cId="0" sldId="265"/>
            <ac:spMk id="219" creationId="{00000000-0000-0000-0000-000000000000}"/>
          </ac:spMkLst>
        </pc:spChg>
      </pc:sldChg>
      <pc:sldChg chg="modSp">
        <pc:chgData name="Torres Cirina, Daniela - (torrescirina)" userId="S::torrescirina_email.arizona.edu#ext#@mailuc.onmicrosoft.com::faef2ca4-b1c8-486f-a674-98d2bfb12686" providerId="AD" clId="Web-{7C34F955-31DC-526E-8915-16E371AFE3D5}" dt="2021-09-01T02:39:00.890" v="594" actId="1076"/>
        <pc:sldMkLst>
          <pc:docMk/>
          <pc:sldMk cId="0" sldId="266"/>
        </pc:sldMkLst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39:00.890" v="594" actId="1076"/>
          <ac:spMkLst>
            <pc:docMk/>
            <pc:sldMk cId="0" sldId="266"/>
            <ac:spMk id="6" creationId="{185D1D31-A529-4F5E-AACE-8A3CB67D0E80}"/>
          </ac:spMkLst>
        </pc:spChg>
      </pc:sldChg>
      <pc:sldChg chg="addSp delSp modSp new add del mod modClrScheme chgLayout">
        <pc:chgData name="Torres Cirina, Daniela - (torrescirina)" userId="S::torrescirina_email.arizona.edu#ext#@mailuc.onmicrosoft.com::faef2ca4-b1c8-486f-a674-98d2bfb12686" providerId="AD" clId="Web-{7C34F955-31DC-526E-8915-16E371AFE3D5}" dt="2021-09-01T02:07:54.589" v="25"/>
        <pc:sldMkLst>
          <pc:docMk/>
          <pc:sldMk cId="1097676432" sldId="267"/>
        </pc:sldMkLst>
        <pc:spChg chg="mod ord">
          <ac:chgData name="Torres Cirina, Daniela - (torrescirina)" userId="S::torrescirina_email.arizona.edu#ext#@mailuc.onmicrosoft.com::faef2ca4-b1c8-486f-a674-98d2bfb12686" providerId="AD" clId="Web-{7C34F955-31DC-526E-8915-16E371AFE3D5}" dt="2021-09-01T02:04:15.310" v="15"/>
          <ac:spMkLst>
            <pc:docMk/>
            <pc:sldMk cId="1097676432" sldId="267"/>
            <ac:spMk id="2" creationId="{1CA77808-15B6-456F-969F-2BCC910D683C}"/>
          </ac:spMkLst>
        </pc:spChg>
        <pc:spChg chg="mod ord">
          <ac:chgData name="Torres Cirina, Daniela - (torrescirina)" userId="S::torrescirina_email.arizona.edu#ext#@mailuc.onmicrosoft.com::faef2ca4-b1c8-486f-a674-98d2bfb12686" providerId="AD" clId="Web-{7C34F955-31DC-526E-8915-16E371AFE3D5}" dt="2021-09-01T02:04:15.310" v="15"/>
          <ac:spMkLst>
            <pc:docMk/>
            <pc:sldMk cId="1097676432" sldId="267"/>
            <ac:spMk id="3" creationId="{76A1CD12-293A-455E-BA30-8A2096F47DD6}"/>
          </ac:spMkLst>
        </pc:spChg>
        <pc:spChg chg="add del mod ord">
          <ac:chgData name="Torres Cirina, Daniela - (torrescirina)" userId="S::torrescirina_email.arizona.edu#ext#@mailuc.onmicrosoft.com::faef2ca4-b1c8-486f-a674-98d2bfb12686" providerId="AD" clId="Web-{7C34F955-31DC-526E-8915-16E371AFE3D5}" dt="2021-09-01T02:07:20.744" v="18"/>
          <ac:spMkLst>
            <pc:docMk/>
            <pc:sldMk cId="1097676432" sldId="267"/>
            <ac:spMk id="4" creationId="{3DD3D76F-FC17-4DFF-AD00-C21FCC3C9776}"/>
          </ac:spMkLst>
        </pc:spChg>
        <pc:picChg chg="add del mod ord modCrop">
          <ac:chgData name="Torres Cirina, Daniela - (torrescirina)" userId="S::torrescirina_email.arizona.edu#ext#@mailuc.onmicrosoft.com::faef2ca4-b1c8-486f-a674-98d2bfb12686" providerId="AD" clId="Web-{7C34F955-31DC-526E-8915-16E371AFE3D5}" dt="2021-09-01T02:07:11.994" v="17"/>
          <ac:picMkLst>
            <pc:docMk/>
            <pc:sldMk cId="1097676432" sldId="267"/>
            <ac:picMk id="5" creationId="{2DB67D16-B863-44B3-B4DB-F38DF41AA55B}"/>
          </ac:picMkLst>
        </pc:picChg>
        <pc:picChg chg="add mod ord modCrop">
          <ac:chgData name="Torres Cirina, Daniela - (torrescirina)" userId="S::torrescirina_email.arizona.edu#ext#@mailuc.onmicrosoft.com::faef2ca4-b1c8-486f-a674-98d2bfb12686" providerId="AD" clId="Web-{7C34F955-31DC-526E-8915-16E371AFE3D5}" dt="2021-09-01T02:07:41.323" v="22" actId="1076"/>
          <ac:picMkLst>
            <pc:docMk/>
            <pc:sldMk cId="1097676432" sldId="267"/>
            <ac:picMk id="6" creationId="{F8668139-A185-4B00-8833-AD584169E627}"/>
          </ac:picMkLst>
        </pc:picChg>
      </pc:sldChg>
      <pc:sldChg chg="addSp delSp modSp add ord replId">
        <pc:chgData name="Torres Cirina, Daniela - (torrescirina)" userId="S::torrescirina_email.arizona.edu#ext#@mailuc.onmicrosoft.com::faef2ca4-b1c8-486f-a674-98d2bfb12686" providerId="AD" clId="Web-{7C34F955-31DC-526E-8915-16E371AFE3D5}" dt="2021-09-01T02:38:13.748" v="589" actId="20577"/>
        <pc:sldMkLst>
          <pc:docMk/>
          <pc:sldMk cId="485825992" sldId="268"/>
        </pc:sldMkLst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09:59.421" v="48" actId="20577"/>
          <ac:spMkLst>
            <pc:docMk/>
            <pc:sldMk cId="485825992" sldId="268"/>
            <ac:spMk id="156" creationId="{00000000-0000-0000-0000-000000000000}"/>
          </ac:spMkLst>
        </pc:spChg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13:38.067" v="149" actId="20577"/>
          <ac:spMkLst>
            <pc:docMk/>
            <pc:sldMk cId="485825992" sldId="268"/>
            <ac:spMk id="157" creationId="{00000000-0000-0000-0000-000000000000}"/>
          </ac:spMkLst>
        </pc:spChg>
        <pc:spChg chg="mod">
          <ac:chgData name="Torres Cirina, Daniela - (torrescirina)" userId="S::torrescirina_email.arizona.edu#ext#@mailuc.onmicrosoft.com::faef2ca4-b1c8-486f-a674-98d2bfb12686" providerId="AD" clId="Web-{7C34F955-31DC-526E-8915-16E371AFE3D5}" dt="2021-09-01T02:38:13.748" v="589" actId="20577"/>
          <ac:spMkLst>
            <pc:docMk/>
            <pc:sldMk cId="485825992" sldId="268"/>
            <ac:spMk id="158" creationId="{00000000-0000-0000-0000-000000000000}"/>
          </ac:spMkLst>
        </pc:spChg>
        <pc:pic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09:16.373" v="30" actId="14100"/>
          <ac:picMkLst>
            <pc:docMk/>
            <pc:sldMk cId="485825992" sldId="268"/>
            <ac:picMk id="2" creationId="{5D9B3F61-E5C3-4A27-A2E5-BDA71C2BA6DD}"/>
          </ac:picMkLst>
        </pc:picChg>
        <pc:picChg chg="del">
          <ac:chgData name="Torres Cirina, Daniela - (torrescirina)" userId="S::torrescirina_email.arizona.edu#ext#@mailuc.onmicrosoft.com::faef2ca4-b1c8-486f-a674-98d2bfb12686" providerId="AD" clId="Web-{7C34F955-31DC-526E-8915-16E371AFE3D5}" dt="2021-09-01T02:08:53.325" v="26"/>
          <ac:picMkLst>
            <pc:docMk/>
            <pc:sldMk cId="485825992" sldId="268"/>
            <ac:picMk id="153" creationId="{00000000-0000-0000-0000-000000000000}"/>
          </ac:picMkLst>
        </pc:picChg>
      </pc:sldChg>
      <pc:sldChg chg="addSp modSp new mod ord modClrScheme chgLayout">
        <pc:chgData name="Torres Cirina, Daniela - (torrescirina)" userId="S::torrescirina_email.arizona.edu#ext#@mailuc.onmicrosoft.com::faef2ca4-b1c8-486f-a674-98d2bfb12686" providerId="AD" clId="Web-{7C34F955-31DC-526E-8915-16E371AFE3D5}" dt="2021-09-01T02:36:20.026" v="560" actId="20577"/>
        <pc:sldMkLst>
          <pc:docMk/>
          <pc:sldMk cId="2067469542" sldId="269"/>
        </pc:sldMkLst>
        <pc:spChg chg="mod ord">
          <ac:chgData name="Torres Cirina, Daniela - (torrescirina)" userId="S::torrescirina_email.arizona.edu#ext#@mailuc.onmicrosoft.com::faef2ca4-b1c8-486f-a674-98d2bfb12686" providerId="AD" clId="Web-{7C34F955-31DC-526E-8915-16E371AFE3D5}" dt="2021-09-01T02:36:20.026" v="560" actId="20577"/>
          <ac:spMkLst>
            <pc:docMk/>
            <pc:sldMk cId="2067469542" sldId="269"/>
            <ac:spMk id="2" creationId="{24821737-2DAB-4A01-ABF0-A580ADF5A547}"/>
          </ac:spMkLst>
        </pc:spChg>
        <pc:spChg chg="mod ord">
          <ac:chgData name="Torres Cirina, Daniela - (torrescirina)" userId="S::torrescirina_email.arizona.edu#ext#@mailuc.onmicrosoft.com::faef2ca4-b1c8-486f-a674-98d2bfb12686" providerId="AD" clId="Web-{7C34F955-31DC-526E-8915-16E371AFE3D5}" dt="2021-09-01T02:30:50.565" v="409" actId="1076"/>
          <ac:spMkLst>
            <pc:docMk/>
            <pc:sldMk cId="2067469542" sldId="269"/>
            <ac:spMk id="3" creationId="{B58E2147-ADBB-46AE-91D4-E8517511B743}"/>
          </ac:spMkLst>
        </pc:spChg>
        <pc:spChg chg="add mod ord">
          <ac:chgData name="Torres Cirina, Daniela - (torrescirina)" userId="S::torrescirina_email.arizona.edu#ext#@mailuc.onmicrosoft.com::faef2ca4-b1c8-486f-a674-98d2bfb12686" providerId="AD" clId="Web-{7C34F955-31DC-526E-8915-16E371AFE3D5}" dt="2021-09-01T02:27:55.076" v="354" actId="1076"/>
          <ac:spMkLst>
            <pc:docMk/>
            <pc:sldMk cId="2067469542" sldId="269"/>
            <ac:spMk id="7" creationId="{398304AB-79D4-4082-8784-D407B2ECFD0A}"/>
          </ac:spMkLst>
        </pc:spChg>
        <pc:sp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28:52.796" v="367" actId="1076"/>
          <ac:spMkLst>
            <pc:docMk/>
            <pc:sldMk cId="2067469542" sldId="269"/>
            <ac:spMk id="8" creationId="{5D8A053F-33FD-4420-AD7F-30B8D372894C}"/>
          </ac:spMkLst>
        </pc:spChg>
        <pc:sp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29:38.860" v="370" actId="1076"/>
          <ac:spMkLst>
            <pc:docMk/>
            <pc:sldMk cId="2067469542" sldId="269"/>
            <ac:spMk id="9" creationId="{AAA81373-94D2-48DC-B903-7F4960B8779E}"/>
          </ac:spMkLst>
        </pc:spChg>
        <pc:sp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31:35.097" v="417" actId="1076"/>
          <ac:spMkLst>
            <pc:docMk/>
            <pc:sldMk cId="2067469542" sldId="269"/>
            <ac:spMk id="11" creationId="{0DFCFF12-0569-42B4-90AE-9BEE3DC8F508}"/>
          </ac:spMkLst>
        </pc:spChg>
        <pc:sp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32:11.739" v="426" actId="1076"/>
          <ac:spMkLst>
            <pc:docMk/>
            <pc:sldMk cId="2067469542" sldId="269"/>
            <ac:spMk id="13" creationId="{E892CF3A-3731-4F87-BDDD-DAEFD8A42B7C}"/>
          </ac:spMkLst>
        </pc:spChg>
        <pc:pic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27:57.076" v="355" actId="1076"/>
          <ac:picMkLst>
            <pc:docMk/>
            <pc:sldMk cId="2067469542" sldId="269"/>
            <ac:picMk id="4" creationId="{23E338E3-0702-458A-A34E-8000D37B802F}"/>
          </ac:picMkLst>
        </pc:picChg>
        <pc:pic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28:11.545" v="359" actId="1076"/>
          <ac:picMkLst>
            <pc:docMk/>
            <pc:sldMk cId="2067469542" sldId="269"/>
            <ac:picMk id="5" creationId="{6CC26B01-3CE7-4035-857E-7EB5AB37F8BA}"/>
          </ac:picMkLst>
        </pc:picChg>
        <pc:picChg chg="add mod">
          <ac:chgData name="Torres Cirina, Daniela - (torrescirina)" userId="S::torrescirina_email.arizona.edu#ext#@mailuc.onmicrosoft.com::faef2ca4-b1c8-486f-a674-98d2bfb12686" providerId="AD" clId="Web-{7C34F955-31DC-526E-8915-16E371AFE3D5}" dt="2021-09-01T02:26:06.229" v="339" actId="14100"/>
          <ac:picMkLst>
            <pc:docMk/>
            <pc:sldMk cId="2067469542" sldId="269"/>
            <ac:picMk id="6" creationId="{7BCD3438-DD0F-4F50-B105-188E9614AA5E}"/>
          </ac:picMkLst>
        </pc:picChg>
      </pc:sldChg>
    </pc:docChg>
  </pc:docChgLst>
  <pc:docChgLst>
    <pc:chgData name="Godoy Penas, Juan (godoyjo)" userId="S::godoyjo@ucmail.uc.edu::d48e4aec-9491-4dbd-ad0d-68a7f86d11d2" providerId="AD" clId="Web-{BD0BE6F2-2137-751E-D381-02DD719E1317}"/>
    <pc:docChg chg="modSld">
      <pc:chgData name="Godoy Penas, Juan (godoyjo)" userId="S::godoyjo@ucmail.uc.edu::d48e4aec-9491-4dbd-ad0d-68a7f86d11d2" providerId="AD" clId="Web-{BD0BE6F2-2137-751E-D381-02DD719E1317}" dt="2021-07-29T18:42:23.895" v="6" actId="20577"/>
      <pc:docMkLst>
        <pc:docMk/>
      </pc:docMkLst>
      <pc:sldChg chg="modSp">
        <pc:chgData name="Godoy Penas, Juan (godoyjo)" userId="S::godoyjo@ucmail.uc.edu::d48e4aec-9491-4dbd-ad0d-68a7f86d11d2" providerId="AD" clId="Web-{BD0BE6F2-2137-751E-D381-02DD719E1317}" dt="2021-07-29T18:42:23.895" v="6" actId="20577"/>
        <pc:sldMkLst>
          <pc:docMk/>
          <pc:sldMk cId="0" sldId="261"/>
        </pc:sldMkLst>
        <pc:spChg chg="mod">
          <ac:chgData name="Godoy Penas, Juan (godoyjo)" userId="S::godoyjo@ucmail.uc.edu::d48e4aec-9491-4dbd-ad0d-68a7f86d11d2" providerId="AD" clId="Web-{BD0BE6F2-2137-751E-D381-02DD719E1317}" dt="2021-07-29T18:42:23.895" v="6" actId="20577"/>
          <ac:spMkLst>
            <pc:docMk/>
            <pc:sldMk cId="0" sldId="261"/>
            <ac:spMk id="176" creationId="{00000000-0000-0000-0000-000000000000}"/>
          </ac:spMkLst>
        </pc:spChg>
      </pc:sldChg>
    </pc:docChg>
  </pc:docChgLst>
  <pc:docChgLst>
    <pc:chgData name="Torres Cirina, Daniela - (torrescirina)" userId="S::torrescirina_email.arizona.edu#ext#@mailuc.onmicrosoft.com::faef2ca4-b1c8-486f-a674-98d2bfb12686" providerId="AD" clId="Web-{1AAA19B3-B1E9-171B-94D8-CC2FDAA0A1EC}"/>
    <pc:docChg chg="modSld">
      <pc:chgData name="Torres Cirina, Daniela - (torrescirina)" userId="S::torrescirina_email.arizona.edu#ext#@mailuc.onmicrosoft.com::faef2ca4-b1c8-486f-a674-98d2bfb12686" providerId="AD" clId="Web-{1AAA19B3-B1E9-171B-94D8-CC2FDAA0A1EC}" dt="2021-08-04T22:05:49.104" v="3" actId="20577"/>
      <pc:docMkLst>
        <pc:docMk/>
      </pc:docMkLst>
      <pc:sldChg chg="modSp">
        <pc:chgData name="Torres Cirina, Daniela - (torrescirina)" userId="S::torrescirina_email.arizona.edu#ext#@mailuc.onmicrosoft.com::faef2ca4-b1c8-486f-a674-98d2bfb12686" providerId="AD" clId="Web-{1AAA19B3-B1E9-171B-94D8-CC2FDAA0A1EC}" dt="2021-08-04T22:05:49.104" v="3" actId="20577"/>
        <pc:sldMkLst>
          <pc:docMk/>
          <pc:sldMk cId="0" sldId="256"/>
        </pc:sldMkLst>
        <pc:spChg chg="mod">
          <ac:chgData name="Torres Cirina, Daniela - (torrescirina)" userId="S::torrescirina_email.arizona.edu#ext#@mailuc.onmicrosoft.com::faef2ca4-b1c8-486f-a674-98d2bfb12686" providerId="AD" clId="Web-{1AAA19B3-B1E9-171B-94D8-CC2FDAA0A1EC}" dt="2021-08-04T22:05:49.104" v="3" actId="20577"/>
          <ac:spMkLst>
            <pc:docMk/>
            <pc:sldMk cId="0" sldId="256"/>
            <ac:spMk id="1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5408c0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e65408c0ee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grammar / awareness-raising task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source: https://www.youtube.com/watch?v=Mi92OnIy8XI AJ +</a:t>
            </a:r>
            <a:endParaRPr/>
          </a:p>
        </p:txBody>
      </p:sp>
      <p:sp>
        <p:nvSpPr>
          <p:cNvPr id="191" name="Google Shape;191;ge65408c0ee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A8C8E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Elicit performance / provide feedback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Closure / Enhance retention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Activate Prior Knowledge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clarify terminology with the students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Talk about some famous afro-latinos students might know (eg. Cardi B., Bruno Mars, Celia Cruz, etc.) and their roots.</a:t>
            </a:r>
            <a:endParaRPr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0" name="Google Shape;1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https://www.youtube.com/watch?v=5uktms22PJY</a:t>
            </a:r>
            <a:endParaRPr/>
          </a:p>
        </p:txBody>
      </p:sp>
      <p:sp>
        <p:nvSpPr>
          <p:cNvPr id="162" name="Google Shape;16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Video source: https://www.youtube.com/watch?v=ZX7EmIYdeKA (Pero Like)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2" name="Google Shape;17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0" name="Google Shape;1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51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65408c0e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65408c0ee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e65408c0ee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grammar / awareness-raising task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source: https://www.youtube.com/watch?v=Mi92OnIy8XI AJ +</a:t>
            </a:r>
            <a:endParaRPr/>
          </a:p>
        </p:txBody>
      </p:sp>
      <p:sp>
        <p:nvSpPr>
          <p:cNvPr id="199" name="Google Shape;19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13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Google Shape;24;p13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3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3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5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15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5" name="Google Shape;45;p15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15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15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0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1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82D6D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2" name="Google Shape;92;p21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AYG0arJ-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nsplas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ktms22PJ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 t="16014" b="3627"/>
          <a:stretch/>
        </p:blipFill>
        <p:spPr>
          <a:xfrm>
            <a:off x="0" y="0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1771121" y="1962135"/>
            <a:ext cx="8649738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800"/>
            </a:pPr>
            <a:r>
              <a:rPr lang="en-US" sz="4800" b="1"/>
              <a:t> MÚLTIPLES MUNDOS: </a:t>
            </a:r>
            <a:br>
              <a:rPr lang="en-US" sz="4800" b="1" dirty="0"/>
            </a:br>
            <a:r>
              <a:rPr lang="en-US" sz="4800" b="1"/>
              <a:t>AFROLATINOS</a:t>
            </a:r>
            <a:endParaRPr sz="4800" b="1"/>
          </a:p>
        </p:txBody>
      </p:sp>
      <p:sp>
        <p:nvSpPr>
          <p:cNvPr id="116" name="Google Shape;116;p1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" name="Google Shape;117;p1"/>
          <p:cNvCxnSpPr/>
          <p:nvPr/>
        </p:nvCxnSpPr>
        <p:spPr>
          <a:xfrm>
            <a:off x="525018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1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65408c0ee_0_4"/>
          <p:cNvSpPr txBox="1">
            <a:spLocks noGrp="1"/>
          </p:cNvSpPr>
          <p:nvPr>
            <p:ph type="title"/>
          </p:nvPr>
        </p:nvSpPr>
        <p:spPr>
          <a:xfrm>
            <a:off x="1066800" y="1091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US" b="1"/>
              <a:t>Las palabras interrogativas</a:t>
            </a:r>
            <a:endParaRPr b="1"/>
          </a:p>
        </p:txBody>
      </p:sp>
      <p:graphicFrame>
        <p:nvGraphicFramePr>
          <p:cNvPr id="194" name="Google Shape;194;ge65408c0ee_0_4"/>
          <p:cNvGraphicFramePr/>
          <p:nvPr/>
        </p:nvGraphicFramePr>
        <p:xfrm>
          <a:off x="1271552" y="1172342"/>
          <a:ext cx="9479750" cy="2111180"/>
        </p:xfrm>
        <a:graphic>
          <a:graphicData uri="http://schemas.openxmlformats.org/drawingml/2006/table">
            <a:tbl>
              <a:tblPr firstRow="1" bandRow="1">
                <a:noFill/>
                <a:tableStyleId>{2F29D175-C7AA-4FD5-8C3E-4CD4F7F88431}</a:tableStyleId>
              </a:tblPr>
              <a:tblGrid>
                <a:gridCol w="316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5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Sagona Book"/>
                          <a:ea typeface="Sagona Book"/>
                          <a:cs typeface="Sagona Book"/>
                          <a:sym typeface="Sagona Book"/>
                        </a:rPr>
                        <a:t>Palabras interrogativas</a:t>
                      </a:r>
                      <a:endParaRPr sz="1800" b="1">
                        <a:solidFill>
                          <a:schemeClr val="lt1"/>
                        </a:solidFill>
                        <a:latin typeface="Sagona Book"/>
                        <a:ea typeface="Sagona Book"/>
                        <a:cs typeface="Sagona Book"/>
                        <a:sym typeface="Sagona Book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¿Cómo? – 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How? What?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¿Por qué? – 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/>
                        <a:t>Why?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¿Qué? – 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/>
                        <a:t>What? Which?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¿Cuándo? – 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When?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¿Dónde?  - 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Where?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C00000"/>
                          </a:solidFill>
                        </a:rPr>
                        <a:t>¿Cuánto/a? ¿Cuántos/as? –</a:t>
                      </a:r>
                      <a:endParaRPr sz="1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How much? How many?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" name="Google Shape;195;ge65408c0ee_0_4"/>
          <p:cNvSpPr txBox="1">
            <a:spLocks noGrp="1"/>
          </p:cNvSpPr>
          <p:nvPr>
            <p:ph type="body" idx="1"/>
          </p:nvPr>
        </p:nvSpPr>
        <p:spPr>
          <a:xfrm>
            <a:off x="701700" y="3486275"/>
            <a:ext cx="10423500" cy="1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956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90"/>
              <a:buChar char="◦"/>
            </a:pPr>
            <a:r>
              <a:rPr lang="en-US" sz="1590" err="1"/>
              <a:t>Todas</a:t>
            </a:r>
            <a:r>
              <a:rPr lang="en-US" sz="1590"/>
              <a:t> las palabras </a:t>
            </a:r>
            <a:r>
              <a:rPr lang="en-US" sz="1590" err="1"/>
              <a:t>interrogativas</a:t>
            </a:r>
            <a:r>
              <a:rPr lang="en-US" sz="1590"/>
              <a:t> </a:t>
            </a:r>
            <a:r>
              <a:rPr lang="en-US" sz="1590" err="1"/>
              <a:t>requieren</a:t>
            </a:r>
            <a:r>
              <a:rPr lang="en-US" sz="1590"/>
              <a:t> </a:t>
            </a:r>
            <a:r>
              <a:rPr lang="en-US" sz="1590" err="1"/>
              <a:t>llevar</a:t>
            </a:r>
            <a:r>
              <a:rPr lang="en-US" sz="1590"/>
              <a:t> un </a:t>
            </a:r>
            <a:r>
              <a:rPr lang="en-US" sz="1590" err="1"/>
              <a:t>acento</a:t>
            </a:r>
            <a:r>
              <a:rPr lang="en-US" sz="1590"/>
              <a:t>, </a:t>
            </a:r>
            <a:r>
              <a:rPr lang="en-US" sz="1590" err="1"/>
              <a:t>incluso</a:t>
            </a:r>
            <a:r>
              <a:rPr lang="en-US" sz="1590"/>
              <a:t> </a:t>
            </a:r>
            <a:r>
              <a:rPr lang="en-US" sz="1590" err="1"/>
              <a:t>cuando</a:t>
            </a:r>
            <a:r>
              <a:rPr lang="en-US" sz="1590"/>
              <a:t> las </a:t>
            </a:r>
            <a:r>
              <a:rPr lang="en-US" sz="1590" err="1"/>
              <a:t>usamos</a:t>
            </a:r>
            <a:r>
              <a:rPr lang="en-US" sz="1590"/>
              <a:t> </a:t>
            </a:r>
            <a:r>
              <a:rPr lang="en-US" sz="1590" err="1"/>
              <a:t>en</a:t>
            </a:r>
            <a:r>
              <a:rPr lang="en-US" sz="1590"/>
              <a:t> una </a:t>
            </a:r>
            <a:r>
              <a:rPr lang="en-US" sz="1590" err="1"/>
              <a:t>afirmación</a:t>
            </a:r>
            <a:r>
              <a:rPr lang="en-US" sz="1590"/>
              <a:t>.</a:t>
            </a:r>
            <a:endParaRPr sz="159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90"/>
              <a:buNone/>
            </a:pPr>
            <a:r>
              <a:rPr lang="en-US" sz="1590"/>
              <a:t>	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→ Me </a:t>
            </a:r>
            <a:r>
              <a:rPr lang="en-US" sz="1590" b="0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gustaría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saber </a:t>
            </a:r>
            <a:r>
              <a:rPr lang="en-US" sz="1590" b="1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cuántos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Afro-Latinos </a:t>
            </a:r>
            <a:r>
              <a:rPr lang="en-US" sz="1590" b="0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viven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90" b="0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90">
                <a:solidFill>
                  <a:srgbClr val="202124"/>
                </a:solidFill>
              </a:rPr>
              <a:t>México y Panamá</a:t>
            </a:r>
            <a:endParaRPr sz="159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90"/>
              <a:buNone/>
            </a:pP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	→ La </a:t>
            </a:r>
            <a:r>
              <a:rPr lang="en-US" sz="1590" err="1">
                <a:solidFill>
                  <a:srgbClr val="202124"/>
                </a:solidFill>
              </a:rPr>
              <a:t>niña</a:t>
            </a:r>
            <a:r>
              <a:rPr lang="en-US" sz="1590">
                <a:solidFill>
                  <a:srgbClr val="202124"/>
                </a:solidFill>
              </a:rPr>
              <a:t> </a:t>
            </a:r>
            <a:r>
              <a:rPr lang="en-US" sz="1590" err="1">
                <a:solidFill>
                  <a:srgbClr val="202124"/>
                </a:solidFill>
              </a:rPr>
              <a:t>preguntó</a:t>
            </a:r>
            <a:r>
              <a:rPr lang="en-US" sz="1590">
                <a:solidFill>
                  <a:srgbClr val="202124"/>
                </a:solidFill>
              </a:rPr>
              <a:t> ¿</a:t>
            </a:r>
            <a:r>
              <a:rPr lang="en-US" sz="1590" b="1" err="1">
                <a:solidFill>
                  <a:srgbClr val="202124"/>
                </a:solidFill>
              </a:rPr>
              <a:t>Q</a:t>
            </a:r>
            <a:r>
              <a:rPr lang="en-US" sz="1590" b="1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ué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90" b="0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significa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ser Afro-Latino</a:t>
            </a:r>
            <a:r>
              <a:rPr lang="en-US" sz="1590">
                <a:solidFill>
                  <a:srgbClr val="202124"/>
                </a:solidFill>
              </a:rPr>
              <a:t>?</a:t>
            </a:r>
            <a:endParaRPr sz="159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90"/>
              <a:buNone/>
            </a:pPr>
            <a:endParaRPr sz="100"/>
          </a:p>
          <a:p>
            <a:pPr marL="182880" lvl="0" indent="-194945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590"/>
              <a:buChar char="◦"/>
            </a:pPr>
            <a:r>
              <a:rPr lang="en-US" sz="1590"/>
              <a:t>La palabra </a:t>
            </a:r>
            <a:r>
              <a:rPr lang="en-US" sz="1590" err="1"/>
              <a:t>interrogativa</a:t>
            </a:r>
            <a:r>
              <a:rPr lang="en-US" sz="1590"/>
              <a:t> </a:t>
            </a:r>
            <a:r>
              <a:rPr lang="en-US" sz="1590" err="1"/>
              <a:t>cuánto</a:t>
            </a:r>
            <a:r>
              <a:rPr lang="en-US" sz="1590"/>
              <a:t> </a:t>
            </a:r>
            <a:r>
              <a:rPr lang="en-US" sz="1590" err="1"/>
              <a:t>siempre</a:t>
            </a:r>
            <a:r>
              <a:rPr lang="en-US" sz="1590"/>
              <a:t> debe </a:t>
            </a:r>
            <a:r>
              <a:rPr lang="en-US" sz="1590" err="1"/>
              <a:t>concordar</a:t>
            </a:r>
            <a:r>
              <a:rPr lang="en-US" sz="1590"/>
              <a:t> </a:t>
            </a:r>
            <a:r>
              <a:rPr lang="en-US" sz="1590" err="1"/>
              <a:t>en</a:t>
            </a:r>
            <a:r>
              <a:rPr lang="en-US" sz="1590"/>
              <a:t> </a:t>
            </a:r>
            <a:r>
              <a:rPr lang="en-US" sz="1590" err="1"/>
              <a:t>número</a:t>
            </a:r>
            <a:r>
              <a:rPr lang="en-US" sz="1590"/>
              <a:t> y </a:t>
            </a:r>
            <a:r>
              <a:rPr lang="en-US" sz="1590" err="1"/>
              <a:t>género</a:t>
            </a:r>
            <a:r>
              <a:rPr lang="en-US" sz="1590"/>
              <a:t> con </a:t>
            </a:r>
            <a:r>
              <a:rPr lang="en-US" sz="1590" err="1"/>
              <a:t>el</a:t>
            </a:r>
            <a:r>
              <a:rPr lang="en-US" sz="1590"/>
              <a:t> </a:t>
            </a:r>
            <a:r>
              <a:rPr lang="en-US" sz="1590" err="1"/>
              <a:t>nombre</a:t>
            </a:r>
            <a:r>
              <a:rPr lang="en-US" sz="1590"/>
              <a:t> que le </a:t>
            </a:r>
            <a:r>
              <a:rPr lang="en-US" sz="1590" err="1"/>
              <a:t>sigue</a:t>
            </a:r>
            <a:r>
              <a:rPr lang="en-US" sz="1590"/>
              <a:t>. </a:t>
            </a:r>
            <a:endParaRPr sz="159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90"/>
              <a:buNone/>
            </a:pP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	→ ¿</a:t>
            </a:r>
            <a:r>
              <a:rPr lang="en-US" sz="1590" b="1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Cuántas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empanadas </a:t>
            </a:r>
            <a:r>
              <a:rPr lang="en-US" sz="1590" b="0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quieres</a:t>
            </a:r>
            <a:r>
              <a:rPr lang="en-US" sz="159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9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90"/>
              <a:buNone/>
            </a:pP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	→ ¿</a:t>
            </a:r>
            <a:r>
              <a:rPr lang="en-US" sz="1590" b="1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Cuánto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cuesta </a:t>
            </a:r>
            <a:r>
              <a:rPr lang="en-US" sz="1590" b="0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90" b="0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pantalón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9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190"/>
              <a:buNone/>
            </a:pP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	→ ¿</a:t>
            </a:r>
            <a:r>
              <a:rPr lang="en-US" sz="1590" b="1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Cuánta</a:t>
            </a:r>
            <a:r>
              <a:rPr lang="en-US" sz="159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salsa </a:t>
            </a:r>
            <a:r>
              <a:rPr lang="en-US" sz="1590" b="0" i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quieres</a:t>
            </a:r>
            <a:r>
              <a:rPr lang="en-US" sz="159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9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8304AB-79D4-4082-8784-D407B2ECFD0A}"/>
              </a:ext>
            </a:extLst>
          </p:cNvPr>
          <p:cNvSpPr/>
          <p:nvPr/>
        </p:nvSpPr>
        <p:spPr>
          <a:xfrm>
            <a:off x="718931" y="4123084"/>
            <a:ext cx="2874063" cy="207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B38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21737-2DAB-4A01-ABF0-A580ADF5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9" y="319573"/>
            <a:ext cx="11118573" cy="13716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Tarea</a:t>
            </a:r>
            <a:r>
              <a:rPr lang="en-US" b="1" dirty="0">
                <a:solidFill>
                  <a:schemeClr val="accent1"/>
                </a:solidFill>
              </a:rPr>
              <a:t> 3. Mi </a:t>
            </a:r>
            <a:r>
              <a:rPr lang="en-US" b="1" dirty="0" err="1">
                <a:solidFill>
                  <a:schemeClr val="accent1"/>
                </a:solidFill>
              </a:rPr>
              <a:t>experiencia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como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Afrolatino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400" dirty="0" err="1">
                <a:solidFill>
                  <a:schemeClr val="tx1"/>
                </a:solidFill>
              </a:rPr>
              <a:t>Vean</a:t>
            </a:r>
            <a:r>
              <a:rPr lang="en-US" sz="1400" dirty="0">
                <a:solidFill>
                  <a:schemeClr val="tx1"/>
                </a:solidFill>
              </a:rPr>
              <a:t> el </a:t>
            </a:r>
            <a:r>
              <a:rPr lang="en-US" sz="1400" dirty="0" err="1">
                <a:solidFill>
                  <a:schemeClr val="tx1"/>
                </a:solidFill>
              </a:rPr>
              <a:t>siguiente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titulado</a:t>
            </a:r>
            <a:r>
              <a:rPr lang="en-US" sz="1400" dirty="0">
                <a:solidFill>
                  <a:schemeClr val="tx1"/>
                </a:solidFill>
              </a:rPr>
              <a:t>: "Lo </a:t>
            </a:r>
            <a:r>
              <a:rPr lang="en-US" sz="1400" dirty="0" err="1">
                <a:solidFill>
                  <a:schemeClr val="tx1"/>
                </a:solidFill>
              </a:rPr>
              <a:t>más</a:t>
            </a:r>
            <a:r>
              <a:rPr lang="en-US" sz="1400" dirty="0">
                <a:solidFill>
                  <a:schemeClr val="tx1"/>
                </a:solidFill>
              </a:rPr>
              <a:t> doloroso es </a:t>
            </a:r>
            <a:r>
              <a:rPr lang="en-US" sz="1400" dirty="0" err="1">
                <a:solidFill>
                  <a:schemeClr val="tx1"/>
                </a:solidFill>
              </a:rPr>
              <a:t>sentir</a:t>
            </a:r>
            <a:r>
              <a:rPr lang="en-US" sz="1400" dirty="0">
                <a:solidFill>
                  <a:schemeClr val="tx1"/>
                </a:solidFill>
              </a:rPr>
              <a:t> el </a:t>
            </a:r>
            <a:r>
              <a:rPr lang="en-US" sz="1400" dirty="0" err="1">
                <a:solidFill>
                  <a:schemeClr val="tx1"/>
                </a:solidFill>
              </a:rPr>
              <a:t>rechazo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otros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latinos</a:t>
            </a:r>
            <a:r>
              <a:rPr lang="en-US" sz="1400" dirty="0">
                <a:solidFill>
                  <a:schemeClr val="tx1"/>
                </a:solidFill>
              </a:rPr>
              <a:t>": el doble </a:t>
            </a:r>
            <a:r>
              <a:rPr lang="en-US" sz="1400" dirty="0" err="1">
                <a:solidFill>
                  <a:schemeClr val="tx1"/>
                </a:solidFill>
              </a:rPr>
              <a:t>racismo</a:t>
            </a:r>
            <a:r>
              <a:rPr lang="en-US" sz="1400" dirty="0">
                <a:solidFill>
                  <a:schemeClr val="tx1"/>
                </a:solidFill>
              </a:rPr>
              <a:t> que </a:t>
            </a:r>
            <a:r>
              <a:rPr lang="en-US" sz="1400" dirty="0" err="1">
                <a:solidFill>
                  <a:schemeClr val="tx1"/>
                </a:solidFill>
              </a:rPr>
              <a:t>sufren</a:t>
            </a:r>
            <a:r>
              <a:rPr lang="en-US" sz="1400" dirty="0">
                <a:solidFill>
                  <a:schemeClr val="tx1"/>
                </a:solidFill>
              </a:rPr>
              <a:t> los </a:t>
            </a:r>
            <a:r>
              <a:rPr lang="en-US" sz="1400" dirty="0" err="1">
                <a:solidFill>
                  <a:schemeClr val="tx1"/>
                </a:solidFill>
              </a:rPr>
              <a:t>afrolatinos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¿</a:t>
            </a:r>
            <a:r>
              <a:rPr lang="en-US" sz="1400" b="1" dirty="0" err="1">
                <a:solidFill>
                  <a:schemeClr val="tx1"/>
                </a:solidFill>
              </a:rPr>
              <a:t>Cuál</a:t>
            </a:r>
            <a:r>
              <a:rPr lang="en-US" sz="1400" b="1" dirty="0">
                <a:solidFill>
                  <a:schemeClr val="tx1"/>
                </a:solidFill>
              </a:rPr>
              <a:t> es el </a:t>
            </a:r>
            <a:r>
              <a:rPr lang="en-US" sz="1400" b="1" dirty="0" err="1">
                <a:solidFill>
                  <a:schemeClr val="tx1"/>
                </a:solidFill>
              </a:rPr>
              <a:t>tema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común</a:t>
            </a:r>
            <a:r>
              <a:rPr lang="en-US" sz="1400" b="1" dirty="0">
                <a:solidFill>
                  <a:schemeClr val="tx1"/>
                </a:solidFill>
              </a:rPr>
              <a:t>? ¿</a:t>
            </a:r>
            <a:r>
              <a:rPr lang="en-US" sz="1400" b="1" dirty="0" err="1">
                <a:solidFill>
                  <a:schemeClr val="tx1"/>
                </a:solidFill>
              </a:rPr>
              <a:t>Cómo</a:t>
            </a:r>
            <a:r>
              <a:rPr lang="en-US" sz="1400" b="1" dirty="0">
                <a:solidFill>
                  <a:schemeClr val="tx1"/>
                </a:solidFill>
              </a:rPr>
              <a:t> crees que se </a:t>
            </a:r>
            <a:r>
              <a:rPr lang="en-US" sz="1400" b="1" dirty="0" err="1">
                <a:solidFill>
                  <a:schemeClr val="tx1"/>
                </a:solidFill>
              </a:rPr>
              <a:t>sienten</a:t>
            </a:r>
            <a:r>
              <a:rPr lang="en-US" sz="1400" b="1" dirty="0">
                <a:solidFill>
                  <a:schemeClr val="tx1"/>
                </a:solidFill>
              </a:rPr>
              <a:t>? ¿</a:t>
            </a:r>
            <a:r>
              <a:rPr lang="en-US" sz="1400" b="1" dirty="0" err="1">
                <a:solidFill>
                  <a:schemeClr val="tx1"/>
                </a:solidFill>
              </a:rPr>
              <a:t>Conoces</a:t>
            </a:r>
            <a:r>
              <a:rPr lang="en-US" sz="1400" b="1" dirty="0">
                <a:solidFill>
                  <a:schemeClr val="tx1"/>
                </a:solidFill>
              </a:rPr>
              <a:t> una </a:t>
            </a:r>
            <a:r>
              <a:rPr lang="en-US" sz="1400" b="1" dirty="0" err="1">
                <a:solidFill>
                  <a:schemeClr val="tx1"/>
                </a:solidFill>
              </a:rPr>
              <a:t>experiencia</a:t>
            </a:r>
            <a:r>
              <a:rPr lang="en-US" sz="1400" b="1" dirty="0">
                <a:solidFill>
                  <a:schemeClr val="tx1"/>
                </a:solidFill>
              </a:rPr>
              <a:t> similar?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23E338E3-0702-458A-A34E-8000D37B8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8" y="1912908"/>
            <a:ext cx="2743200" cy="196372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CC26B01-3CE7-4035-857E-7EB5AB37F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726" y="4183194"/>
            <a:ext cx="2743200" cy="1962026"/>
          </a:xfrm>
          <a:prstGeom prst="rect">
            <a:avLst/>
          </a:prstGeom>
        </p:spPr>
      </p:pic>
      <p:pic>
        <p:nvPicPr>
          <p:cNvPr id="6" name="Picture 6" descr="A picture containing person, wall, indoor, purple&#10;&#10;Description automatically generated">
            <a:extLst>
              <a:ext uri="{FF2B5EF4-FFF2-40B4-BE49-F238E27FC236}">
                <a16:creationId xmlns:a16="http://schemas.microsoft.com/office/drawing/2014/main" id="{7BCD3438-DD0F-4F50-B105-188E9614A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748" y="1911175"/>
            <a:ext cx="2743200" cy="196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8A053F-33FD-4420-AD7F-30B8D372894C}"/>
              </a:ext>
            </a:extLst>
          </p:cNvPr>
          <p:cNvSpPr/>
          <p:nvPr/>
        </p:nvSpPr>
        <p:spPr>
          <a:xfrm>
            <a:off x="4586909" y="1911626"/>
            <a:ext cx="2874063" cy="207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B38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81373-94D2-48DC-B903-7F4960B8779E}"/>
              </a:ext>
            </a:extLst>
          </p:cNvPr>
          <p:cNvSpPr/>
          <p:nvPr/>
        </p:nvSpPr>
        <p:spPr>
          <a:xfrm>
            <a:off x="7991061" y="4181061"/>
            <a:ext cx="2874063" cy="2078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B38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E2147-ADBB-46AE-91D4-E8517511B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8734" y="4298012"/>
            <a:ext cx="2620617" cy="1762406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endParaRPr lang="en-US" sz="1800" dirty="0"/>
          </a:p>
          <a:p>
            <a:pPr marL="114300" indent="0" algn="ctr">
              <a:buNone/>
            </a:pPr>
            <a:r>
              <a:rPr lang="en-US" sz="1800" dirty="0"/>
              <a:t>"A </a:t>
            </a:r>
            <a:r>
              <a:rPr lang="en-US" sz="1800" dirty="0" err="1"/>
              <a:t>esa</a:t>
            </a:r>
            <a:r>
              <a:rPr lang="en-US" sz="1800" dirty="0"/>
              <a:t> </a:t>
            </a:r>
            <a:r>
              <a:rPr lang="en-US" sz="1800" dirty="0" err="1"/>
              <a:t>negra</a:t>
            </a:r>
            <a:r>
              <a:rPr lang="en-US" sz="1800" dirty="0"/>
              <a:t> </a:t>
            </a:r>
            <a:r>
              <a:rPr lang="en-US" sz="1800" dirty="0" err="1"/>
              <a:t>sáquenla</a:t>
            </a:r>
            <a:r>
              <a:rPr lang="en-US" sz="1800" dirty="0"/>
              <a:t>, </a:t>
            </a:r>
            <a:r>
              <a:rPr lang="en-US" sz="1800" dirty="0" err="1"/>
              <a:t>vótenla</a:t>
            </a:r>
            <a:r>
              <a:rPr lang="en-US" sz="1800" dirty="0"/>
              <a:t>, no </a:t>
            </a:r>
            <a:r>
              <a:rPr lang="en-US" sz="1800" dirty="0" err="1"/>
              <a:t>dejen</a:t>
            </a:r>
            <a:r>
              <a:rPr lang="en-US" sz="1800" dirty="0"/>
              <a:t> que se </a:t>
            </a:r>
            <a:r>
              <a:rPr lang="en-US" sz="1800" dirty="0" err="1"/>
              <a:t>acerque</a:t>
            </a:r>
            <a:r>
              <a:rPr lang="en-US" sz="1800" dirty="0"/>
              <a:t> a mi"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FCFF12-0569-42B4-90AE-9BEE3DC8F508}"/>
              </a:ext>
            </a:extLst>
          </p:cNvPr>
          <p:cNvSpPr txBox="1">
            <a:spLocks/>
          </p:cNvSpPr>
          <p:nvPr/>
        </p:nvSpPr>
        <p:spPr>
          <a:xfrm>
            <a:off x="4656482" y="2205825"/>
            <a:ext cx="2620617" cy="176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endParaRPr lang="en-US" sz="1800" dirty="0"/>
          </a:p>
          <a:p>
            <a:pPr marL="114300" indent="0" algn="ctr">
              <a:buNone/>
            </a:pPr>
            <a:r>
              <a:rPr lang="en-US" sz="1800"/>
              <a:t>"Pelo malo"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892CF3A-3731-4F87-BDDD-DAEFD8A42B7C}"/>
              </a:ext>
            </a:extLst>
          </p:cNvPr>
          <p:cNvSpPr txBox="1">
            <a:spLocks/>
          </p:cNvSpPr>
          <p:nvPr/>
        </p:nvSpPr>
        <p:spPr>
          <a:xfrm>
            <a:off x="788504" y="4524955"/>
            <a:ext cx="2620617" cy="176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Font typeface="Arial"/>
              <a:buNone/>
            </a:pPr>
            <a:endParaRPr lang="en-US" sz="1800" dirty="0"/>
          </a:p>
          <a:p>
            <a:pPr marL="114300" indent="0" algn="ctr">
              <a:buNone/>
            </a:pPr>
            <a:r>
              <a:rPr lang="en-US" sz="1800"/>
              <a:t>"Dañaste la raza"</a:t>
            </a:r>
          </a:p>
        </p:txBody>
      </p:sp>
    </p:spTree>
    <p:extLst>
      <p:ext uri="{BB962C8B-B14F-4D97-AF65-F5344CB8AC3E}">
        <p14:creationId xmlns:p14="http://schemas.microsoft.com/office/powerpoint/2010/main" val="206746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648833" y="643464"/>
            <a:ext cx="3969458" cy="55710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l="19306" r="19306"/>
          <a:stretch/>
        </p:blipFill>
        <p:spPr>
          <a:xfrm>
            <a:off x="813906" y="809244"/>
            <a:ext cx="3639311" cy="523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/>
          <p:nvPr/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en-US" dirty="0" err="1"/>
              <a:t>Tarea</a:t>
            </a:r>
            <a:r>
              <a:rPr lang="en-US" dirty="0"/>
              <a:t> 4. </a:t>
            </a:r>
            <a:r>
              <a:rPr lang="en-US" dirty="0" err="1"/>
              <a:t>Preguntas</a:t>
            </a:r>
            <a:r>
              <a:rPr lang="en-US" dirty="0"/>
              <a:t> para un Afro-Latino/a/x</a:t>
            </a:r>
            <a:endParaRPr dirty="0"/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5867875" y="2679200"/>
            <a:ext cx="5826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indent="-93345" algn="just">
              <a:buSzPts val="1400"/>
              <a:buNone/>
            </a:pPr>
            <a:r>
              <a:rPr lang="en-US" sz="1900" dirty="0" err="1"/>
              <a:t>Prepara</a:t>
            </a:r>
            <a:r>
              <a:rPr lang="en-US" sz="1900" dirty="0"/>
              <a:t> 5 </a:t>
            </a:r>
            <a:r>
              <a:rPr lang="en-US" sz="1900" dirty="0" err="1"/>
              <a:t>preguntas</a:t>
            </a:r>
            <a:r>
              <a:rPr lang="en-US" sz="1900" dirty="0"/>
              <a:t> que le </a:t>
            </a:r>
            <a:r>
              <a:rPr lang="en-US" sz="1900" dirty="0" err="1"/>
              <a:t>harías</a:t>
            </a:r>
            <a:r>
              <a:rPr lang="en-US" sz="1900" dirty="0"/>
              <a:t> a uno de los </a:t>
            </a:r>
            <a:r>
              <a:rPr lang="en-US" sz="1900" dirty="0" err="1"/>
              <a:t>Afrolatino</a:t>
            </a:r>
            <a:r>
              <a:rPr lang="en-US" sz="1900" dirty="0"/>
              <a:t> del video anterior </a:t>
            </a:r>
            <a:r>
              <a:rPr lang="en-US" sz="1900" dirty="0" err="1"/>
              <a:t>sobre</a:t>
            </a:r>
            <a:r>
              <a:rPr lang="en-US" sz="1900" dirty="0"/>
              <a:t> </a:t>
            </a:r>
            <a:r>
              <a:rPr lang="en-US" sz="1900" dirty="0" err="1"/>
              <a:t>su</a:t>
            </a:r>
            <a:r>
              <a:rPr lang="en-US" sz="1900" dirty="0"/>
              <a:t> </a:t>
            </a:r>
            <a:r>
              <a:rPr lang="en-US" sz="1900" dirty="0" err="1"/>
              <a:t>experiencia</a:t>
            </a:r>
            <a:r>
              <a:rPr lang="en-US" sz="1900" dirty="0"/>
              <a:t> en los Estados Unidos.</a:t>
            </a:r>
          </a:p>
          <a:p>
            <a:pPr marL="182880" indent="-93345" algn="just">
              <a:buSzPts val="1400"/>
              <a:buNone/>
            </a:pPr>
            <a:endParaRPr lang="en-US" sz="1900" dirty="0"/>
          </a:p>
        </p:txBody>
      </p:sp>
      <p:sp>
        <p:nvSpPr>
          <p:cNvPr id="219" name="Google Shape;219;p9"/>
          <p:cNvSpPr txBox="1"/>
          <p:nvPr/>
        </p:nvSpPr>
        <p:spPr>
          <a:xfrm>
            <a:off x="2581320" y="6331305"/>
            <a:ext cx="25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by </a:t>
            </a:r>
            <a:r>
              <a:rPr lang="en-US" sz="1800" b="0" i="0" u="none" strike="noStrike" cap="none" dirty="0">
                <a:solidFill>
                  <a:schemeClr val="dk1"/>
                </a:solidFill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</a:t>
            </a:r>
            <a:r>
              <a:rPr lang="en-US" sz="1800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0" cy="638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8477250" y="146304"/>
            <a:ext cx="31449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940"/>
              <a:buFont typeface="Arial"/>
              <a:buNone/>
            </a:pPr>
            <a:r>
              <a:rPr lang="en-US" sz="4740" cap="none"/>
              <a:t>CLOSURE</a:t>
            </a:r>
            <a:endParaRPr sz="1679"/>
          </a:p>
        </p:txBody>
      </p:sp>
      <p:sp>
        <p:nvSpPr>
          <p:cNvPr id="227" name="Google Shape;227;p10"/>
          <p:cNvSpPr txBox="1">
            <a:spLocks noGrp="1"/>
          </p:cNvSpPr>
          <p:nvPr>
            <p:ph type="body" idx="1"/>
          </p:nvPr>
        </p:nvSpPr>
        <p:spPr>
          <a:xfrm>
            <a:off x="8477250" y="1425600"/>
            <a:ext cx="3144900" cy="3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300" dirty="0">
                <a:solidFill>
                  <a:srgbClr val="0C0C0C"/>
                </a:solidFill>
              </a:rPr>
              <a:t>¿</a:t>
            </a:r>
            <a:r>
              <a:rPr lang="en-US" sz="3300" dirty="0" err="1">
                <a:solidFill>
                  <a:srgbClr val="0C0C0C"/>
                </a:solidFill>
              </a:rPr>
              <a:t>Qué</a:t>
            </a:r>
            <a:r>
              <a:rPr lang="en-US" sz="3300" dirty="0">
                <a:solidFill>
                  <a:srgbClr val="0C0C0C"/>
                </a:solidFill>
              </a:rPr>
              <a:t> </a:t>
            </a:r>
            <a:r>
              <a:rPr lang="en-US" sz="3300" dirty="0" err="1">
                <a:solidFill>
                  <a:srgbClr val="0C0C0C"/>
                </a:solidFill>
              </a:rPr>
              <a:t>otros</a:t>
            </a:r>
            <a:r>
              <a:rPr lang="en-US" sz="3300" dirty="0">
                <a:solidFill>
                  <a:srgbClr val="0C0C0C"/>
                </a:solidFill>
              </a:rPr>
              <a:t> </a:t>
            </a:r>
            <a:r>
              <a:rPr lang="en-US" sz="3300" dirty="0" err="1">
                <a:solidFill>
                  <a:srgbClr val="0C0C0C"/>
                </a:solidFill>
              </a:rPr>
              <a:t>grupos</a:t>
            </a:r>
            <a:r>
              <a:rPr lang="en-US" sz="3300" dirty="0">
                <a:solidFill>
                  <a:srgbClr val="0C0C0C"/>
                </a:solidFill>
              </a:rPr>
              <a:t> </a:t>
            </a:r>
            <a:r>
              <a:rPr lang="en-US" sz="3300" dirty="0" err="1">
                <a:solidFill>
                  <a:srgbClr val="0C0C0C"/>
                </a:solidFill>
              </a:rPr>
              <a:t>étnicos</a:t>
            </a:r>
            <a:r>
              <a:rPr lang="en-US" sz="3300" dirty="0">
                <a:solidFill>
                  <a:srgbClr val="0C0C0C"/>
                </a:solidFill>
              </a:rPr>
              <a:t> crees que </a:t>
            </a:r>
            <a:r>
              <a:rPr lang="en-US" sz="3300" dirty="0" err="1">
                <a:solidFill>
                  <a:srgbClr val="0C0C0C"/>
                </a:solidFill>
              </a:rPr>
              <a:t>pueden</a:t>
            </a:r>
            <a:r>
              <a:rPr lang="en-US" sz="3300" dirty="0">
                <a:solidFill>
                  <a:srgbClr val="0C0C0C"/>
                </a:solidFill>
              </a:rPr>
              <a:t> </a:t>
            </a:r>
            <a:r>
              <a:rPr lang="en-US" sz="3300" dirty="0" err="1">
                <a:solidFill>
                  <a:srgbClr val="0C0C0C"/>
                </a:solidFill>
              </a:rPr>
              <a:t>tener</a:t>
            </a:r>
            <a:r>
              <a:rPr lang="en-US" sz="3300" dirty="0">
                <a:solidFill>
                  <a:srgbClr val="0C0C0C"/>
                </a:solidFill>
              </a:rPr>
              <a:t> una </a:t>
            </a:r>
            <a:r>
              <a:rPr lang="en-US" sz="3300" dirty="0" err="1">
                <a:solidFill>
                  <a:srgbClr val="0C0C0C"/>
                </a:solidFill>
              </a:rPr>
              <a:t>experiencia</a:t>
            </a:r>
            <a:r>
              <a:rPr lang="en-US" sz="3300" dirty="0">
                <a:solidFill>
                  <a:srgbClr val="0C0C0C"/>
                </a:solidFill>
              </a:rPr>
              <a:t> similar a los </a:t>
            </a:r>
            <a:r>
              <a:rPr lang="en-US" sz="3300" dirty="0" err="1">
                <a:solidFill>
                  <a:srgbClr val="0C0C0C"/>
                </a:solidFill>
              </a:rPr>
              <a:t>afrolatinos</a:t>
            </a:r>
            <a:r>
              <a:rPr lang="en-US" sz="3300" dirty="0">
                <a:solidFill>
                  <a:srgbClr val="0C0C0C"/>
                </a:solidFill>
              </a:rPr>
              <a:t> </a:t>
            </a:r>
            <a:r>
              <a:rPr lang="en-US" sz="3300" dirty="0" err="1">
                <a:solidFill>
                  <a:srgbClr val="0C0C0C"/>
                </a:solidFill>
              </a:rPr>
              <a:t>en</a:t>
            </a:r>
            <a:r>
              <a:rPr lang="en-US" sz="3300" dirty="0">
                <a:solidFill>
                  <a:srgbClr val="0C0C0C"/>
                </a:solidFill>
              </a:rPr>
              <a:t> los </a:t>
            </a:r>
            <a:r>
              <a:rPr lang="en-US" sz="3300" dirty="0" err="1">
                <a:solidFill>
                  <a:srgbClr val="0C0C0C"/>
                </a:solidFill>
              </a:rPr>
              <a:t>Estados</a:t>
            </a:r>
            <a:r>
              <a:rPr lang="en-US" sz="3300" dirty="0">
                <a:solidFill>
                  <a:srgbClr val="0C0C0C"/>
                </a:solidFill>
              </a:rPr>
              <a:t> Unidos?</a:t>
            </a:r>
            <a:endParaRPr sz="3300" dirty="0">
              <a:solidFill>
                <a:srgbClr val="0C0C0C"/>
              </a:solidFill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l="1209" r="1209"/>
          <a:stretch/>
        </p:blipFill>
        <p:spPr>
          <a:xfrm>
            <a:off x="305757" y="1061835"/>
            <a:ext cx="7541873" cy="50266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9;p9">
            <a:extLst>
              <a:ext uri="{FF2B5EF4-FFF2-40B4-BE49-F238E27FC236}">
                <a16:creationId xmlns:a16="http://schemas.microsoft.com/office/drawing/2014/main" id="{185D1D31-A529-4F5E-AACE-8A3CB67D0E80}"/>
              </a:ext>
            </a:extLst>
          </p:cNvPr>
          <p:cNvSpPr txBox="1"/>
          <p:nvPr/>
        </p:nvSpPr>
        <p:spPr>
          <a:xfrm>
            <a:off x="5740831" y="6239052"/>
            <a:ext cx="25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by </a:t>
            </a:r>
            <a:r>
              <a:rPr lang="en-US" sz="1800" b="0" i="0" u="none" strike="noStrike" cap="none" dirty="0">
                <a:solidFill>
                  <a:schemeClr val="dk1"/>
                </a:solidFill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</a:t>
            </a:r>
            <a:r>
              <a:rPr lang="en-US" sz="1800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p2"/>
          <p:cNvGraphicFramePr/>
          <p:nvPr>
            <p:extLst>
              <p:ext uri="{D42A27DB-BD31-4B8C-83A1-F6EECF244321}">
                <p14:modId xmlns:p14="http://schemas.microsoft.com/office/powerpoint/2010/main" val="2042626218"/>
              </p:ext>
            </p:extLst>
          </p:nvPr>
        </p:nvGraphicFramePr>
        <p:xfrm>
          <a:off x="654326" y="654326"/>
          <a:ext cx="10914091" cy="5582350"/>
        </p:xfrm>
        <a:graphic>
          <a:graphicData uri="http://schemas.openxmlformats.org/drawingml/2006/table">
            <a:tbl>
              <a:tblPr>
                <a:noFill/>
                <a:tableStyleId>{8E40E439-51E2-40D0-84F7-D90C3D64C1EA}</a:tableStyleId>
              </a:tblPr>
              <a:tblGrid>
                <a:gridCol w="4305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501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Title: </a:t>
                      </a:r>
                      <a:endParaRPr sz="1200" b="1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Dos etnias, múltiples mundos: Afro-Latinos</a:t>
                      </a:r>
                      <a:endParaRPr sz="1200" b="1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Photo: </a:t>
                      </a:r>
                      <a:endParaRPr sz="1200" b="1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8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Targeted learners: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University-learners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Non-heritage speakers</a:t>
                      </a:r>
                      <a:endParaRPr sz="12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materials: </a:t>
                      </a:r>
                      <a:r>
                        <a:rPr lang="en-US" sz="1200" b="0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Videos</a:t>
                      </a:r>
                      <a:r>
                        <a:rPr lang="en-US" sz="1200" b="0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</a:rPr>
                        <a:t> </a:t>
                      </a:r>
                      <a:endParaRPr sz="12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0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Proficiency level: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Novice Low - Novice Mid (ACTFL)</a:t>
                      </a:r>
                      <a:endParaRPr sz="12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type: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Decision making, classification, awareness-raising, </a:t>
                      </a:r>
                      <a:endParaRPr sz="12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0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Justice topic: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Race, ethnicity and immigration</a:t>
                      </a:r>
                      <a:endParaRPr sz="12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World-readiness standards and 3Ps: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WRDS: Communication (Interpretative); Culture; Connections.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PS: Perspective. </a:t>
                      </a:r>
                      <a:endParaRPr sz="12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3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Goals: 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reflect on the dual ethnicities of Afro-Latinos in the United States</a:t>
                      </a:r>
                      <a:endParaRPr sz="12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formulate interrogative questions using interrogative words in Spanish</a:t>
                      </a:r>
                      <a:endParaRPr/>
                    </a:p>
                  </a:txBody>
                  <a:tcPr marL="166450" marR="99875" marT="99875" marB="99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Cognitive skills: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Matching, identifying, classifying, interpreting, interviewing, producing, </a:t>
                      </a:r>
                      <a:endParaRPr sz="12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5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Characteristics: </a:t>
                      </a:r>
                      <a:r>
                        <a:rPr lang="en-US" sz="1200" b="0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Focus on Form, Awareness-raising, Culturally-focused, Linguistic outcome, Critical Thinking</a:t>
                      </a:r>
                      <a:endParaRPr sz="12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Language skills: </a:t>
                      </a:r>
                      <a:br>
                        <a:rPr lang="en-US" sz="1200" b="1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comprehension, Writing, Reading to speak</a:t>
                      </a:r>
                      <a:endParaRPr/>
                    </a:p>
                  </a:txBody>
                  <a:tcPr marL="166450" marR="99875" marT="99875" marB="9987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0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Keywords (5):</a:t>
                      </a:r>
                      <a:r>
                        <a:rPr lang="en-US" sz="1200" b="1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n-US" sz="12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</a:rPr>
                        <a:t>Afrolatinos, Afromexicanos, identidad, orgullo, racismo</a:t>
                      </a:r>
                      <a:endParaRPr sz="12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Designer: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Daniela Torres, Ph.D. student in Second Language Acquisition &amp; Teaching, University of Arizona </a:t>
                      </a:r>
                      <a:endParaRPr sz="12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6450" marR="99875" marT="99875" marB="9987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78E8B">
                        <a:alpha val="2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1" name="Google Shape;131;p2"/>
          <p:cNvSpPr/>
          <p:nvPr/>
        </p:nvSpPr>
        <p:spPr>
          <a:xfrm>
            <a:off x="8339959" y="1686910"/>
            <a:ext cx="1292772" cy="394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B8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2487139-1AC5-4CC2-A3D5-08E1E9D12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292" y="3830843"/>
            <a:ext cx="2362200" cy="134979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7FBC71B-215A-4836-B4FA-37A9D7BA8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291" y="2221134"/>
            <a:ext cx="2337353" cy="1463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18936" r="18936"/>
          <a:stretch/>
        </p:blipFill>
        <p:spPr>
          <a:xfrm>
            <a:off x="20" y="10"/>
            <a:ext cx="6392648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/>
          <p:nvPr/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100"/>
              <a:buFont typeface="Arial"/>
              <a:buNone/>
            </a:pPr>
            <a:r>
              <a:rPr lang="en-US" sz="3100"/>
              <a:t>Calentamiento </a:t>
            </a:r>
            <a:br>
              <a:rPr lang="en-US" sz="3100"/>
            </a:br>
            <a:r>
              <a:rPr lang="en-US" sz="3100"/>
              <a:t>(Activate Prior Knowledge)</a:t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9896520" y="6488675"/>
            <a:ext cx="257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by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7259542" y="3315412"/>
            <a:ext cx="3904090" cy="12324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2B8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>
            <a:spLocks noGrp="1"/>
          </p:cNvSpPr>
          <p:nvPr>
            <p:ph type="body" idx="1"/>
          </p:nvPr>
        </p:nvSpPr>
        <p:spPr>
          <a:xfrm>
            <a:off x="7378811" y="3074111"/>
            <a:ext cx="3599312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182880" lvl="0" indent="-13398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ctr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4200">
                <a:solidFill>
                  <a:schemeClr val="lt1"/>
                </a:solidFill>
              </a:rPr>
              <a:t>¿</a:t>
            </a:r>
            <a:r>
              <a:rPr lang="en-US" sz="4200" b="1">
                <a:solidFill>
                  <a:srgbClr val="FF0000"/>
                </a:solidFill>
              </a:rPr>
              <a:t>Qué</a:t>
            </a:r>
            <a:r>
              <a:rPr lang="en-US" sz="4200">
                <a:solidFill>
                  <a:schemeClr val="lt1"/>
                </a:solidFill>
              </a:rPr>
              <a:t> les sugiere el término “Afro-Latino”?  </a:t>
            </a:r>
            <a:endParaRPr sz="4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l="15044" r="15044"/>
          <a:stretch/>
        </p:blipFill>
        <p:spPr>
          <a:xfrm>
            <a:off x="20" y="10"/>
            <a:ext cx="639264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/>
          <p:nvPr/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100"/>
              <a:buFont typeface="Arial"/>
              <a:buNone/>
            </a:pPr>
            <a:r>
              <a:rPr lang="en-US" sz="3100"/>
              <a:t>Calentamiento </a:t>
            </a:r>
            <a:br>
              <a:rPr lang="en-US" sz="3100"/>
            </a:br>
            <a:r>
              <a:rPr lang="en-US" sz="3100"/>
              <a:t>(Activate Prior Knowledge)</a:t>
            </a:r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7064082" y="2103120"/>
            <a:ext cx="4472922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939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182880" lvl="0" indent="-20193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700"/>
              <a:buChar char="◦"/>
            </a:pPr>
            <a:r>
              <a:rPr lang="en-US" sz="1700" dirty="0" err="1"/>
              <a:t>Cuando</a:t>
            </a:r>
            <a:r>
              <a:rPr lang="en-US" sz="1700" dirty="0"/>
              <a:t> </a:t>
            </a:r>
            <a:r>
              <a:rPr lang="en-US" sz="1700" dirty="0" err="1"/>
              <a:t>piensan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una persona </a:t>
            </a:r>
            <a:r>
              <a:rPr lang="en-US" sz="1700" dirty="0" err="1"/>
              <a:t>latina</a:t>
            </a:r>
            <a:r>
              <a:rPr lang="en-US" sz="1700" dirty="0"/>
              <a:t>, ¿</a:t>
            </a:r>
            <a:r>
              <a:rPr lang="en-US" sz="1700" b="1" dirty="0" err="1">
                <a:solidFill>
                  <a:srgbClr val="FF0000"/>
                </a:solidFill>
              </a:rPr>
              <a:t>cuál</a:t>
            </a:r>
            <a:r>
              <a:rPr lang="en-US" sz="1700" dirty="0"/>
              <a:t> es la imagen que </a:t>
            </a:r>
            <a:r>
              <a:rPr lang="en-US" sz="1700" dirty="0" err="1"/>
              <a:t>tienen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mente</a:t>
            </a:r>
            <a:r>
              <a:rPr lang="en-US" sz="1700" dirty="0"/>
              <a:t>?</a:t>
            </a:r>
            <a:endParaRPr sz="1700" dirty="0"/>
          </a:p>
          <a:p>
            <a:pPr marL="182880" lvl="0" indent="-20193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700"/>
              <a:buChar char="◦"/>
            </a:pPr>
            <a:r>
              <a:rPr lang="en-US" sz="1700" dirty="0"/>
              <a:t>¿</a:t>
            </a:r>
            <a:r>
              <a:rPr lang="en-US" sz="1700" b="1" dirty="0" err="1">
                <a:solidFill>
                  <a:srgbClr val="FF0000"/>
                </a:solidFill>
              </a:rPr>
              <a:t>Cuáles</a:t>
            </a:r>
            <a:r>
              <a:rPr lang="en-US" sz="1700" dirty="0"/>
              <a:t> son </a:t>
            </a:r>
            <a:r>
              <a:rPr lang="en-US" sz="1700" dirty="0" err="1"/>
              <a:t>algunos</a:t>
            </a:r>
            <a:r>
              <a:rPr lang="en-US" sz="1700" dirty="0"/>
              <a:t> </a:t>
            </a:r>
            <a:r>
              <a:rPr lang="en-US" sz="1700" dirty="0" err="1"/>
              <a:t>obstáculos</a:t>
            </a:r>
            <a:r>
              <a:rPr lang="en-US" sz="1700" dirty="0"/>
              <a:t> que </a:t>
            </a:r>
            <a:r>
              <a:rPr lang="en-US" sz="1700" dirty="0" err="1"/>
              <a:t>pueden</a:t>
            </a:r>
            <a:r>
              <a:rPr lang="en-US" sz="1700" dirty="0"/>
              <a:t> </a:t>
            </a:r>
            <a:r>
              <a:rPr lang="en-US" sz="1700" dirty="0" err="1"/>
              <a:t>encontrar</a:t>
            </a:r>
            <a:r>
              <a:rPr lang="en-US" sz="1700" dirty="0"/>
              <a:t> los Afro-Latinos </a:t>
            </a:r>
            <a:r>
              <a:rPr lang="en-US" sz="1700" dirty="0" err="1"/>
              <a:t>en</a:t>
            </a:r>
            <a:r>
              <a:rPr lang="en-US" sz="1700" dirty="0"/>
              <a:t> la </a:t>
            </a:r>
            <a:r>
              <a:rPr lang="en-US" sz="1700" dirty="0" err="1"/>
              <a:t>comunidad</a:t>
            </a:r>
            <a:r>
              <a:rPr lang="en-US" sz="1700" dirty="0"/>
              <a:t> </a:t>
            </a:r>
            <a:r>
              <a:rPr lang="en-US" sz="1700" dirty="0" err="1"/>
              <a:t>latina</a:t>
            </a:r>
            <a:r>
              <a:rPr lang="en-US" sz="1700" dirty="0"/>
              <a:t>? </a:t>
            </a:r>
            <a:endParaRPr sz="1700" dirty="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 sz="1700" dirty="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US" sz="1700" dirty="0" err="1"/>
              <a:t>En</a:t>
            </a:r>
            <a:r>
              <a:rPr lang="en-US" sz="1700" dirty="0"/>
              <a:t> parejas, </a:t>
            </a:r>
            <a:r>
              <a:rPr lang="en-US" sz="1700" dirty="0" err="1"/>
              <a:t>compartan</a:t>
            </a:r>
            <a:r>
              <a:rPr lang="en-US" sz="1700" dirty="0"/>
              <a:t> sus </a:t>
            </a:r>
            <a:r>
              <a:rPr lang="en-US" sz="1700" dirty="0" err="1"/>
              <a:t>respuestas</a:t>
            </a:r>
            <a:r>
              <a:rPr lang="en-US" sz="1700" dirty="0"/>
              <a:t> a las </a:t>
            </a:r>
            <a:r>
              <a:rPr lang="en-US" sz="1700" dirty="0" err="1"/>
              <a:t>preguntas</a:t>
            </a:r>
            <a:r>
              <a:rPr lang="en-US" sz="1700" dirty="0"/>
              <a:t> </a:t>
            </a:r>
            <a:r>
              <a:rPr lang="en-US" sz="1700" dirty="0" err="1"/>
              <a:t>anteriores</a:t>
            </a:r>
            <a:r>
              <a:rPr lang="en-US" sz="1700" dirty="0"/>
              <a:t>. </a:t>
            </a:r>
            <a:endParaRPr sz="1700" dirty="0"/>
          </a:p>
          <a:p>
            <a:pPr marL="182880" lvl="0" indent="-93979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182880" lvl="0" indent="-93979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4"/>
          <p:cNvSpPr txBox="1"/>
          <p:nvPr/>
        </p:nvSpPr>
        <p:spPr>
          <a:xfrm>
            <a:off x="9667920" y="6488675"/>
            <a:ext cx="25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by Unsp</a:t>
            </a:r>
            <a:r>
              <a:rPr lang="en-US" sz="1800">
                <a:solidFill>
                  <a:schemeClr val="dk1"/>
                </a:solidFill>
              </a:rPr>
              <a:t>lash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0" cy="6382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2D6D3"/>
                </a:solidFill>
              </a:rPr>
              <a:t>.</a:t>
            </a:r>
            <a:endParaRPr>
              <a:solidFill>
                <a:srgbClr val="82D6D3"/>
              </a:solidFill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72000" y="480150"/>
            <a:ext cx="70095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US"/>
              <a:t>Tarea 1. ¿Verdadero o Falso? </a:t>
            </a:r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477250" y="938596"/>
            <a:ext cx="3144900" cy="49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Pts val="2200"/>
            </a:pPr>
            <a:r>
              <a:rPr lang="en-US" sz="2500"/>
              <a:t>Miren el siguiente </a:t>
            </a:r>
            <a:r>
              <a:rPr lang="en-US" sz="2500" dirty="0">
                <a:hlinkClick r:id="rId3"/>
              </a:rPr>
              <a:t>video</a:t>
            </a:r>
            <a:r>
              <a:rPr lang="en-US" sz="2500" dirty="0"/>
              <a:t> </a:t>
            </a:r>
            <a:r>
              <a:rPr lang="en-US" sz="2500"/>
              <a:t>“</a:t>
            </a:r>
            <a:r>
              <a:rPr lang="en-US" sz="2500" b="1"/>
              <a:t>Discriminación y racismo a los afromexicanos</a:t>
            </a:r>
            <a:r>
              <a:rPr lang="en-US" sz="2500"/>
              <a:t>”. Después, en parejas determinen si las oraciones son correctas o falsas. </a:t>
            </a:r>
            <a:r>
              <a:rPr lang="en-US" sz="2200" dirty="0"/>
              <a:t> </a:t>
            </a:r>
            <a:endParaRPr dirty="0"/>
          </a:p>
          <a:p>
            <a:pPr marL="182880" lvl="0" indent="-93345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4">
            <a:alphaModFix/>
          </a:blip>
          <a:srcRect t="9896" b="9904"/>
          <a:stretch/>
        </p:blipFill>
        <p:spPr>
          <a:xfrm>
            <a:off x="571995" y="2538770"/>
            <a:ext cx="7009398" cy="374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5781720" y="6306458"/>
            <a:ext cx="25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by </a:t>
            </a:r>
            <a:r>
              <a:rPr lang="en-US" sz="1800" b="0" i="0" u="none" strike="noStrike" cap="none" dirty="0">
                <a:solidFill>
                  <a:schemeClr val="dk1"/>
                </a:solidFill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</a:t>
            </a:r>
            <a:r>
              <a:rPr lang="en-US" sz="1800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234707" y="237750"/>
            <a:ext cx="11722500" cy="6382500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573375" y="26075"/>
            <a:ext cx="11169600" cy="2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  <a:buSzPts val="3600"/>
            </a:pPr>
            <a:r>
              <a:rPr lang="en-US"/>
              <a:t>Tarea 1. ¿Verdadero o Falso? </a:t>
            </a:r>
            <a:br>
              <a:rPr lang="en-US"/>
            </a:br>
            <a:r>
              <a:rPr lang="en-US" sz="2400"/>
              <a:t>En parejas, </a:t>
            </a:r>
            <a:r>
              <a:rPr lang="en-US" sz="2400" err="1"/>
              <a:t>determinen</a:t>
            </a:r>
            <a:r>
              <a:rPr lang="en-US" sz="2400"/>
              <a:t> </a:t>
            </a:r>
            <a:r>
              <a:rPr lang="en-US" sz="2400" err="1"/>
              <a:t>si</a:t>
            </a:r>
            <a:r>
              <a:rPr lang="en-US" sz="2400"/>
              <a:t> las </a:t>
            </a:r>
            <a:r>
              <a:rPr lang="en-US" sz="2400" err="1"/>
              <a:t>siguientes</a:t>
            </a:r>
            <a:r>
              <a:rPr lang="en-US" sz="2400"/>
              <a:t> </a:t>
            </a:r>
            <a:r>
              <a:rPr lang="en-US" sz="2400" err="1"/>
              <a:t>oraciones</a:t>
            </a:r>
            <a:r>
              <a:rPr lang="en-US" sz="2400"/>
              <a:t> son </a:t>
            </a:r>
            <a:r>
              <a:rPr lang="en-US" sz="2400" err="1"/>
              <a:t>ciertas</a:t>
            </a:r>
            <a:r>
              <a:rPr lang="en-US" sz="2400"/>
              <a:t> o falsas. </a:t>
            </a:r>
            <a:r>
              <a:rPr lang="en-US" sz="2400">
                <a:solidFill>
                  <a:srgbClr val="FF0000"/>
                </a:solidFill>
              </a:rPr>
              <a:t> </a:t>
            </a:r>
            <a:endParaRPr sz="2400"/>
          </a:p>
        </p:txBody>
      </p:sp>
      <p:sp>
        <p:nvSpPr>
          <p:cNvPr id="177" name="Google Shape;177;p6"/>
          <p:cNvSpPr/>
          <p:nvPr/>
        </p:nvSpPr>
        <p:spPr>
          <a:xfrm>
            <a:off x="-234696" y="-719445"/>
            <a:ext cx="12192000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8" name="Google Shape;178;p6"/>
          <p:cNvGraphicFramePr/>
          <p:nvPr/>
        </p:nvGraphicFramePr>
        <p:xfrm>
          <a:off x="952450" y="1793975"/>
          <a:ext cx="10287000" cy="4571820"/>
        </p:xfrm>
        <a:graphic>
          <a:graphicData uri="http://schemas.openxmlformats.org/drawingml/2006/table">
            <a:tbl>
              <a:tblPr>
                <a:noFill/>
                <a:tableStyleId>{82F4A0C3-949A-455A-9C0A-8351FDC1AF7C}</a:tableStyleId>
              </a:tblPr>
              <a:tblGrid>
                <a:gridCol w="517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Verdadero</a:t>
                      </a:r>
                      <a:endParaRPr sz="19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Falso</a:t>
                      </a:r>
                      <a:endParaRPr sz="19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El segundo país con más afrodescendientes en Brasil.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Los afromexicanos no son una población marginada. 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Acapulco tiene la mayor población afrodescendiente de México.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Uno de los objetivos de la fundación de Teresa Mojica es dar visibilidad a los afromexicanos. 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El Museo AfroMexicano recibe recursos de muchas instituciones. </a:t>
                      </a:r>
                      <a:endParaRPr sz="1900"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212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100"/>
              <a:buFont typeface="Arial"/>
              <a:buNone/>
            </a:pPr>
            <a:r>
              <a:rPr lang="en-US" sz="3100"/>
              <a:t>Transición</a:t>
            </a:r>
            <a:endParaRPr lang="en-US" sz="3100" dirty="0"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7064082" y="2103120"/>
            <a:ext cx="4472922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9334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182880" indent="-201930">
              <a:buSzPts val="1700"/>
            </a:pPr>
            <a:r>
              <a:rPr lang="en-US" sz="1700"/>
              <a:t>¿</a:t>
            </a:r>
            <a:r>
              <a:rPr lang="en-US" sz="1700">
                <a:solidFill>
                  <a:srgbClr val="000000"/>
                </a:solidFill>
              </a:rPr>
              <a:t>Cómo es tu comunidad?</a:t>
            </a:r>
            <a:endParaRPr sz="1700"/>
          </a:p>
          <a:p>
            <a:pPr marL="182880" indent="-201930">
              <a:buSzPts val="1700"/>
            </a:pPr>
            <a:r>
              <a:rPr lang="en-US" sz="1700"/>
              <a:t>¿Quién es tu mejor amigo/a/e?</a:t>
            </a:r>
            <a:endParaRPr lang="en-US" sz="1700" dirty="0"/>
          </a:p>
          <a:p>
            <a:pPr marL="182880" indent="-201930">
              <a:buSzPts val="1700"/>
            </a:pPr>
            <a:r>
              <a:rPr lang="en-US" sz="1700"/>
              <a:t>¿Qué tradiciones celebran tus amigos? ¿Son las mismas que tu celebras?</a:t>
            </a:r>
            <a:endParaRPr lang="en-US" sz="1700" dirty="0"/>
          </a:p>
          <a:p>
            <a:pPr marL="0" indent="0">
              <a:buSzPts val="1400"/>
              <a:buNone/>
            </a:pPr>
            <a:endParaRPr lang="en-US" sz="1700"/>
          </a:p>
          <a:p>
            <a:pPr marL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US" sz="1700"/>
              <a:t>En parejas, compartan sus respuestas a las preguntas anteriores. </a:t>
            </a:r>
            <a:endParaRPr sz="1700"/>
          </a:p>
          <a:p>
            <a:pPr marL="182880" lvl="0" indent="-93345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82880" lvl="0" indent="-93345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9817007" y="6521805"/>
            <a:ext cx="25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by </a:t>
            </a:r>
            <a:r>
              <a:rPr lang="en-US" sz="1800" b="0" i="0" u="none" strike="noStrike" cap="none" dirty="0">
                <a:solidFill>
                  <a:schemeClr val="dk1"/>
                </a:solid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</a:t>
            </a:r>
            <a:r>
              <a:rPr lang="en-US" sz="1800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A picture containing person, outdoor, sport&#10;&#10;Description automatically generated">
            <a:extLst>
              <a:ext uri="{FF2B5EF4-FFF2-40B4-BE49-F238E27FC236}">
                <a16:creationId xmlns:a16="http://schemas.microsoft.com/office/drawing/2014/main" id="{5D9B3F61-E5C3-4A27-A2E5-BDA71C2BA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8" y="184"/>
            <a:ext cx="4971221" cy="68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2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65408c0ee_0_20"/>
          <p:cNvSpPr txBox="1">
            <a:spLocks noGrp="1"/>
          </p:cNvSpPr>
          <p:nvPr>
            <p:ph type="title"/>
          </p:nvPr>
        </p:nvSpPr>
        <p:spPr>
          <a:xfrm>
            <a:off x="508500" y="5287050"/>
            <a:ext cx="7111500" cy="143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/>
              <a:t>¿Por qué unas oraciones tienen acentos y otras no?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e65408c0ee_0_20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737613" cy="6382500"/>
          </a:xfrm>
          <a:prstGeom prst="rect">
            <a:avLst/>
          </a:prstGeom>
          <a:solidFill>
            <a:srgbClr val="878E8B">
              <a:alpha val="29800"/>
            </a:srgbClr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Fíjense en las siguientes oraciones:</a:t>
            </a:r>
          </a:p>
          <a:p>
            <a:pPr marL="182880" indent="-201930">
              <a:buChar char="•"/>
            </a:pPr>
            <a:r>
              <a:rPr lang="en-US"/>
              <a:t>¿</a:t>
            </a:r>
            <a:r>
              <a:rPr lang="en-US" b="1">
                <a:solidFill>
                  <a:schemeClr val="accent1"/>
                </a:solidFill>
              </a:rPr>
              <a:t>Cómo </a:t>
            </a:r>
            <a:r>
              <a:rPr lang="en-US"/>
              <a:t>es tu comunidad?</a:t>
            </a:r>
          </a:p>
          <a:p>
            <a:pPr marL="182880" indent="-201930">
              <a:buChar char="•"/>
            </a:pPr>
            <a:r>
              <a:rPr lang="en-US" dirty="0"/>
              <a:t> </a:t>
            </a:r>
            <a:r>
              <a:rPr lang="en-US" b="1">
                <a:solidFill>
                  <a:schemeClr val="accent1"/>
                </a:solidFill>
              </a:rPr>
              <a:t>Como </a:t>
            </a:r>
            <a:r>
              <a:rPr lang="en-US"/>
              <a:t>es muy interesante, iré al mureo Afromexicano de Guerrero.</a:t>
            </a:r>
            <a:endParaRPr lang="en-US" dirty="0"/>
          </a:p>
          <a:p>
            <a:pPr marL="182880" indent="-201930">
              <a:buChar char="•"/>
            </a:pPr>
            <a:r>
              <a:rPr lang="en-US"/>
              <a:t>¿</a:t>
            </a:r>
            <a:r>
              <a:rPr lang="en-US" b="1">
                <a:solidFill>
                  <a:schemeClr val="accent1"/>
                </a:solidFill>
              </a:rPr>
              <a:t>Qué </a:t>
            </a:r>
            <a:r>
              <a:rPr lang="en-US"/>
              <a:t>tradiciones celebran tus amigos?</a:t>
            </a:r>
          </a:p>
          <a:p>
            <a:pPr marL="182880" indent="-201930">
              <a:buChar char="•"/>
            </a:pPr>
            <a:r>
              <a:rPr lang="en-US"/>
              <a:t>Los Afromexicanos son más discriminados </a:t>
            </a:r>
            <a:r>
              <a:rPr lang="en-US" b="1">
                <a:solidFill>
                  <a:schemeClr val="accent1"/>
                </a:solidFill>
              </a:rPr>
              <a:t>que </a:t>
            </a:r>
            <a:r>
              <a:rPr lang="en-US"/>
              <a:t>otras poblaciones.</a:t>
            </a:r>
          </a:p>
        </p:txBody>
      </p:sp>
      <p:pic>
        <p:nvPicPr>
          <p:cNvPr id="186" name="Google Shape;186;ge65408c0ee_0_20"/>
          <p:cNvPicPr preferRelativeResize="0"/>
          <p:nvPr/>
        </p:nvPicPr>
        <p:blipFill rotWithShape="1">
          <a:blip r:embed="rId3">
            <a:alphaModFix/>
          </a:blip>
          <a:srcRect l="11727" r="11720"/>
          <a:stretch/>
        </p:blipFill>
        <p:spPr>
          <a:xfrm>
            <a:off x="8077200" y="237750"/>
            <a:ext cx="3962401" cy="63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e65408c0ee_0_20"/>
          <p:cNvSpPr txBox="1"/>
          <p:nvPr/>
        </p:nvSpPr>
        <p:spPr>
          <a:xfrm>
            <a:off x="9667920" y="6488675"/>
            <a:ext cx="25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by Unsp</a:t>
            </a:r>
            <a:r>
              <a:rPr lang="en-US" sz="1800">
                <a:solidFill>
                  <a:schemeClr val="dk1"/>
                </a:solidFill>
              </a:rPr>
              <a:t>lash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US"/>
              <a:t>Tarea 2. ¿Qué me estás preguntando?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endParaRPr sz="1244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US" sz="1822"/>
              <a:t>Sobre qué buscan información las siguientes preguntas, enlazadas (link them) con la opción correcta</a:t>
            </a:r>
            <a:endParaRPr sz="1822"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500" cy="64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Pregunta</a:t>
            </a:r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500" cy="316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dirty="0"/>
              <a:t>Ex. ¿</a:t>
            </a:r>
            <a:r>
              <a:rPr lang="en-US" sz="2000" dirty="0" err="1"/>
              <a:t>Cómo</a:t>
            </a:r>
            <a:r>
              <a:rPr lang="en-US" sz="2000" dirty="0"/>
              <a:t> se </a:t>
            </a:r>
            <a:r>
              <a:rPr lang="en-US" sz="2000" dirty="0" err="1"/>
              <a:t>baila</a:t>
            </a:r>
            <a:r>
              <a:rPr lang="en-US" sz="2000" dirty="0"/>
              <a:t> la bachata?</a:t>
            </a:r>
            <a:endParaRPr sz="2000" dirty="0"/>
          </a:p>
          <a:p>
            <a:pPr marL="457200" lvl="0" indent="-355600" algn="l" rtl="0">
              <a:spcBef>
                <a:spcPts val="9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¿</a:t>
            </a:r>
            <a:r>
              <a:rPr lang="en-US" sz="2000" b="1" dirty="0" err="1"/>
              <a:t>Qué</a:t>
            </a:r>
            <a:r>
              <a:rPr lang="en-US" sz="2000" dirty="0"/>
              <a:t> hora es </a:t>
            </a:r>
            <a:r>
              <a:rPr lang="en-US" sz="2000" dirty="0" err="1"/>
              <a:t>ahora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Colombia?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¿</a:t>
            </a:r>
            <a:r>
              <a:rPr lang="en-US" sz="2000" b="1" dirty="0" err="1"/>
              <a:t>Cómo</a:t>
            </a:r>
            <a:r>
              <a:rPr lang="en-US" sz="2000" dirty="0"/>
              <a:t> se </a:t>
            </a:r>
            <a:r>
              <a:rPr lang="en-US" sz="2000" dirty="0" err="1"/>
              <a:t>cocina</a:t>
            </a:r>
            <a:r>
              <a:rPr lang="en-US" sz="2000" dirty="0"/>
              <a:t> el mofongo?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¿</a:t>
            </a:r>
            <a:r>
              <a:rPr lang="en-US" sz="2000" b="1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temperatura</a:t>
            </a:r>
            <a:r>
              <a:rPr lang="en-US" sz="2000" dirty="0"/>
              <a:t> </a:t>
            </a:r>
            <a:r>
              <a:rPr lang="en-US" sz="2000" dirty="0" err="1"/>
              <a:t>hace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Nicaragua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Diciembre</a:t>
            </a:r>
            <a:r>
              <a:rPr lang="en-US" sz="2000" dirty="0"/>
              <a:t>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¿</a:t>
            </a:r>
            <a:r>
              <a:rPr lang="en-US" sz="2000" b="1" dirty="0" err="1"/>
              <a:t>Cuánta</a:t>
            </a:r>
            <a:r>
              <a:rPr lang="en-US" sz="2000" dirty="0"/>
              <a:t> </a:t>
            </a:r>
            <a:r>
              <a:rPr lang="en-US" sz="2000" dirty="0" err="1"/>
              <a:t>harina</a:t>
            </a:r>
            <a:r>
              <a:rPr lang="en-US" sz="2000" dirty="0"/>
              <a:t> de </a:t>
            </a:r>
            <a:r>
              <a:rPr lang="en-US" sz="2000" dirty="0" err="1"/>
              <a:t>maíz</a:t>
            </a:r>
            <a:r>
              <a:rPr lang="en-US" sz="2000" dirty="0"/>
              <a:t> </a:t>
            </a:r>
            <a:r>
              <a:rPr lang="en-US" sz="2000" dirty="0" err="1"/>
              <a:t>necesito</a:t>
            </a:r>
            <a:r>
              <a:rPr lang="en-US" sz="2000" dirty="0"/>
              <a:t> para </a:t>
            </a:r>
            <a:r>
              <a:rPr lang="en-US" sz="2000" dirty="0" err="1"/>
              <a:t>hacer</a:t>
            </a:r>
            <a:r>
              <a:rPr lang="en-US" sz="2000" dirty="0"/>
              <a:t> empanadas?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¿</a:t>
            </a:r>
            <a:r>
              <a:rPr lang="en-US" sz="2000" b="1" dirty="0" err="1"/>
              <a:t>Cuándo</a:t>
            </a:r>
            <a:r>
              <a:rPr lang="en-US" sz="2000" dirty="0"/>
              <a:t> </a:t>
            </a:r>
            <a:r>
              <a:rPr lang="en-US" sz="2000" dirty="0" err="1"/>
              <a:t>llegaron</a:t>
            </a:r>
            <a:r>
              <a:rPr lang="en-US" sz="2000" dirty="0"/>
              <a:t> los </a:t>
            </a:r>
            <a:r>
              <a:rPr lang="en-US" sz="2000" dirty="0" err="1"/>
              <a:t>africanos</a:t>
            </a:r>
            <a:r>
              <a:rPr lang="en-US" sz="2000" dirty="0"/>
              <a:t> a América?</a:t>
            </a:r>
            <a:endParaRPr sz="2000"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04" name="Google Shape;204;p7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500" cy="64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¿De qué se trata? </a:t>
            </a:r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500" cy="316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900" b="1" dirty="0">
                <a:solidFill>
                  <a:srgbClr val="82D6D3"/>
                </a:solidFill>
              </a:rPr>
              <a:t>TIEMPO (WEATHER)</a:t>
            </a:r>
            <a:endParaRPr sz="3900" b="1" dirty="0">
              <a:solidFill>
                <a:srgbClr val="82D6D3"/>
              </a:solidFill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900" b="1" dirty="0">
                <a:solidFill>
                  <a:schemeClr val="accent4"/>
                </a:solidFill>
              </a:rPr>
              <a:t>MODO</a:t>
            </a:r>
            <a:endParaRPr sz="3900" b="1"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900" b="1" dirty="0">
                <a:solidFill>
                  <a:schemeClr val="accent6"/>
                </a:solidFill>
              </a:rPr>
              <a:t>HORA</a:t>
            </a: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s-ES" sz="3900" b="1" dirty="0">
                <a:solidFill>
                  <a:srgbClr val="FFC000"/>
                </a:solidFill>
              </a:rPr>
              <a:t>CANTIDAD</a:t>
            </a: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s-ES" sz="3900" b="1" dirty="0">
                <a:solidFill>
                  <a:srgbClr val="92D050"/>
                </a:solidFill>
              </a:rPr>
              <a:t>TIEMPO (DATE)</a:t>
            </a:r>
            <a:endParaRPr sz="3900" b="1" dirty="0">
              <a:solidFill>
                <a:srgbClr val="92D050"/>
              </a:solidFill>
            </a:endParaRPr>
          </a:p>
        </p:txBody>
      </p:sp>
      <p:cxnSp>
        <p:nvCxnSpPr>
          <p:cNvPr id="206" name="Google Shape;206;p7"/>
          <p:cNvCxnSpPr>
            <a:cxnSpLocks/>
          </p:cNvCxnSpPr>
          <p:nvPr/>
        </p:nvCxnSpPr>
        <p:spPr>
          <a:xfrm>
            <a:off x="5378325" y="3023500"/>
            <a:ext cx="2513650" cy="66223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1B2C2F"/>
      </a:dk2>
      <a:lt2>
        <a:srgbClr val="F3F0F0"/>
      </a:lt2>
      <a:accent1>
        <a:srgbClr val="3BB1AE"/>
      </a:accent1>
      <a:accent2>
        <a:srgbClr val="46B382"/>
      </a:accent2>
      <a:accent3>
        <a:srgbClr val="4D96C3"/>
      </a:accent3>
      <a:accent4>
        <a:srgbClr val="B13BAD"/>
      </a:accent4>
      <a:accent5>
        <a:srgbClr val="C34D8D"/>
      </a:accent5>
      <a:accent6>
        <a:srgbClr val="B13B4A"/>
      </a:accent6>
      <a:hlink>
        <a:srgbClr val="C2494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Macintosh PowerPoint</Application>
  <PresentationFormat>Panorámica</PresentationFormat>
  <Paragraphs>143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Sagona Book</vt:lpstr>
      <vt:lpstr>Times New Roman</vt:lpstr>
      <vt:lpstr>SavonVTI</vt:lpstr>
      <vt:lpstr> MÚLTIPLES MUNDOS:  AFROLATINOS</vt:lpstr>
      <vt:lpstr>Presentación de PowerPoint</vt:lpstr>
      <vt:lpstr>Calentamiento  (Activate Prior Knowledge)</vt:lpstr>
      <vt:lpstr>Calentamiento  (Activate Prior Knowledge)</vt:lpstr>
      <vt:lpstr>Tarea 1. ¿Verdadero o Falso? </vt:lpstr>
      <vt:lpstr>Tarea 1. ¿Verdadero o Falso?  En parejas, determinen si las siguientes oraciones son ciertas o falsas.  </vt:lpstr>
      <vt:lpstr>Transición</vt:lpstr>
      <vt:lpstr>¿Por qué unas oraciones tienen acentos y otras no? </vt:lpstr>
      <vt:lpstr>Tarea 2. ¿Qué me estás preguntando?  Sobre qué buscan información las siguientes preguntas, enlazadas (link them) con la opción correcta</vt:lpstr>
      <vt:lpstr>Las palabras interrogativas</vt:lpstr>
      <vt:lpstr>Tarea 3. Mi experiencia como Afrolatino Vean el siguiente video titulado: "Lo más doloroso es sentir el rechazo de otros latinos": el doble racismo que sufren los afrolatinos ¿Cuál es el tema común? ¿Cómo crees que se sienten? ¿Conoces una experiencia similar?</vt:lpstr>
      <vt:lpstr>Tarea 4. Preguntas para un Afro-Latino/a/x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ETNIAS, MÚLTIPLES MUNDOS: AFRO-LATINOS</dc:title>
  <dc:creator>Godoy Penas, Juan (godoyjo)</dc:creator>
  <cp:lastModifiedBy>Godoy Penas, Juan (godoyjo)</cp:lastModifiedBy>
  <cp:revision>174</cp:revision>
  <dcterms:created xsi:type="dcterms:W3CDTF">2021-02-04T16:40:26Z</dcterms:created>
  <dcterms:modified xsi:type="dcterms:W3CDTF">2021-10-01T13:32:14Z</dcterms:modified>
</cp:coreProperties>
</file>