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4"/>
  </p:notesMasterIdLst>
  <p:sldIdLst>
    <p:sldId id="257" r:id="rId2"/>
    <p:sldId id="258" r:id="rId3"/>
    <p:sldId id="259" r:id="rId4"/>
    <p:sldId id="265" r:id="rId5"/>
    <p:sldId id="260" r:id="rId6"/>
    <p:sldId id="261" r:id="rId7"/>
    <p:sldId id="267" r:id="rId8"/>
    <p:sldId id="262" r:id="rId9"/>
    <p:sldId id="269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86264"/>
  </p:normalViewPr>
  <p:slideViewPr>
    <p:cSldViewPr snapToGrid="0" snapToObjects="1">
      <p:cViewPr varScale="1">
        <p:scale>
          <a:sx n="123" d="100"/>
          <a:sy n="123" d="100"/>
        </p:scale>
        <p:origin x="2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0C8B0-8351-4044-9CB2-06CB89FD0891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DB9EF-C44D-D045-8789-28CC48B84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9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7krCJ8" TargetMode="External"/><Relationship Id="rId7" Type="http://schemas.openxmlformats.org/officeDocument/2006/relationships/hyperlink" Target="https://flic.kr/p/4zKvL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lic.kr/p/dBdU3J" TargetMode="External"/><Relationship Id="rId5" Type="http://schemas.openxmlformats.org/officeDocument/2006/relationships/hyperlink" Target="https://flic.kr/p/2hKAmeh" TargetMode="External"/><Relationship Id="rId4" Type="http://schemas.openxmlformats.org/officeDocument/2006/relationships/hyperlink" Target="https://flic.kr/p/2k3FAhu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4spaGJ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33142-5FD2-A74F-87E3-671C1892E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Activate Prior Knowledge</a:t>
            </a:r>
            <a:endParaRPr lang="es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US" dirty="0"/>
              <a:t>- </a:t>
            </a:r>
            <a:r>
              <a:rPr lang="es-US" dirty="0" err="1"/>
              <a:t>Talk</a:t>
            </a:r>
            <a:r>
              <a:rPr lang="es-US" dirty="0"/>
              <a:t> </a:t>
            </a:r>
            <a:r>
              <a:rPr lang="es-US" dirty="0" err="1"/>
              <a:t>about</a:t>
            </a:r>
            <a:r>
              <a:rPr lang="es-US" dirty="0"/>
              <a:t> </a:t>
            </a:r>
            <a:r>
              <a:rPr lang="es-US" dirty="0" err="1"/>
              <a:t>some</a:t>
            </a:r>
            <a:r>
              <a:rPr lang="es-US" dirty="0"/>
              <a:t> </a:t>
            </a:r>
            <a:r>
              <a:rPr lang="es-US" dirty="0" err="1"/>
              <a:t>people</a:t>
            </a:r>
            <a:r>
              <a:rPr lang="es-US" dirty="0"/>
              <a:t> </a:t>
            </a:r>
            <a:r>
              <a:rPr lang="es-US" dirty="0" err="1"/>
              <a:t>you</a:t>
            </a:r>
            <a:r>
              <a:rPr lang="es-US" dirty="0"/>
              <a:t> </a:t>
            </a:r>
            <a:r>
              <a:rPr lang="es-US" dirty="0" err="1"/>
              <a:t>have</a:t>
            </a:r>
            <a:r>
              <a:rPr lang="es-US" dirty="0"/>
              <a:t> </a:t>
            </a:r>
            <a:r>
              <a:rPr lang="es-US" dirty="0" err="1"/>
              <a:t>already</a:t>
            </a:r>
            <a:r>
              <a:rPr lang="es-US" dirty="0"/>
              <a:t> </a:t>
            </a:r>
            <a:r>
              <a:rPr lang="es-US" dirty="0" err="1"/>
              <a:t>mentioned</a:t>
            </a:r>
            <a:r>
              <a:rPr lang="es-US" dirty="0"/>
              <a:t> in </a:t>
            </a:r>
            <a:r>
              <a:rPr lang="es-US" dirty="0" err="1"/>
              <a:t>class</a:t>
            </a:r>
            <a:r>
              <a:rPr lang="es-US" dirty="0"/>
              <a:t> and </a:t>
            </a:r>
            <a:r>
              <a:rPr lang="es-US" dirty="0" err="1"/>
              <a:t>their</a:t>
            </a:r>
            <a:r>
              <a:rPr lang="es-US" dirty="0"/>
              <a:t> </a:t>
            </a:r>
            <a:r>
              <a:rPr lang="es-US" dirty="0" err="1"/>
              <a:t>countries</a:t>
            </a:r>
            <a:r>
              <a:rPr lang="es-US" dirty="0"/>
              <a:t> of </a:t>
            </a:r>
            <a:r>
              <a:rPr lang="es-US" dirty="0" err="1"/>
              <a:t>origin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5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INPUT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 1: Image by Marcelo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Montecino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s-US" dirty="0">
                <a:hlinkClick r:id="rId3"/>
              </a:rPr>
              <a:t>Flickr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 2: Image by Universidad de Guadalajara on </a:t>
            </a:r>
            <a:r>
              <a:rPr lang="es-US" dirty="0">
                <a:hlinkClick r:id="rId4"/>
              </a:rPr>
              <a:t>Flickr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 3: Image by Frederic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s-US" dirty="0">
                <a:hlinkClick r:id="rId5"/>
              </a:rPr>
              <a:t>Flickr</a:t>
            </a:r>
            <a:endParaRPr lang="es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dirty="0"/>
              <a:t>Imagen 4: </a:t>
            </a:r>
            <a:r>
              <a:rPr lang="es-US" dirty="0" err="1"/>
              <a:t>Image</a:t>
            </a:r>
            <a:r>
              <a:rPr lang="es-US" dirty="0"/>
              <a:t> </a:t>
            </a:r>
            <a:r>
              <a:rPr lang="es-US" dirty="0" err="1"/>
              <a:t>by</a:t>
            </a:r>
            <a:r>
              <a:rPr lang="es-US" dirty="0"/>
              <a:t> </a:t>
            </a:r>
            <a:r>
              <a:rPr lang="es-US" dirty="0" err="1"/>
              <a:t>Efalip</a:t>
            </a:r>
            <a:r>
              <a:rPr lang="es-US" dirty="0"/>
              <a:t> </a:t>
            </a:r>
            <a:r>
              <a:rPr lang="es-US" dirty="0" err="1"/>
              <a:t>on</a:t>
            </a:r>
            <a:r>
              <a:rPr lang="es-US" dirty="0"/>
              <a:t> </a:t>
            </a:r>
            <a:r>
              <a:rPr lang="es-US" dirty="0">
                <a:hlinkClick r:id="rId6"/>
              </a:rPr>
              <a:t>Flickr</a:t>
            </a:r>
            <a:endParaRPr lang="es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dirty="0"/>
              <a:t>Imagen 5: </a:t>
            </a:r>
            <a:r>
              <a:rPr lang="es-US" dirty="0" err="1"/>
              <a:t>Image</a:t>
            </a:r>
            <a:r>
              <a:rPr lang="es-US" dirty="0"/>
              <a:t> </a:t>
            </a:r>
            <a:r>
              <a:rPr lang="es-US" dirty="0" err="1"/>
              <a:t>by</a:t>
            </a:r>
            <a:r>
              <a:rPr lang="es-US" dirty="0"/>
              <a:t> Marina Ribeiro </a:t>
            </a:r>
            <a:r>
              <a:rPr lang="es-US" dirty="0" err="1"/>
              <a:t>on</a:t>
            </a:r>
            <a:r>
              <a:rPr lang="es-US" dirty="0"/>
              <a:t> </a:t>
            </a:r>
            <a:r>
              <a:rPr lang="es-US" dirty="0">
                <a:hlinkClick r:id="rId7"/>
              </a:rPr>
              <a:t>Flickr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45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 grammar / awareness-raising task</a:t>
            </a:r>
            <a:endParaRPr lang="es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8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Libby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s-ES" dirty="0">
                <a:hlinkClick r:id="rId3"/>
              </a:rPr>
              <a:t>Flickr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performance / provide feedback</a:t>
            </a:r>
            <a:endParaRPr lang="es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3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49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thinking</a:t>
            </a:r>
            <a:endParaRPr lang="es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70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Closure / Enhance retention</a:t>
            </a:r>
            <a:endParaRPr lang="es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35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US" dirty="0"/>
              <a:t>Esta tarea puede usarse en la próxima clase como calentamiento para recordar qué vimos en la clase pasada y conectar con el nuevo tema.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DB9EF-C44D-D045-8789-28CC48B84B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7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4/1/21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2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6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7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7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9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8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38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politica/2016/09/13/actualidad/1473758176_296143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ic.kr/p/ayZdQ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adWjbf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1A5F0-600D-4A86-A857-E27E70D6B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5" b="3628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E20A7-5139-4547-BBC4-D9021493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21" y="1962135"/>
            <a:ext cx="8649738" cy="2590800"/>
          </a:xfrm>
        </p:spPr>
        <p:txBody>
          <a:bodyPr>
            <a:normAutofit/>
          </a:bodyPr>
          <a:lstStyle/>
          <a:p>
            <a:r>
              <a:rPr lang="en-US" sz="4800" dirty="0" err="1"/>
              <a:t>Yo</a:t>
            </a:r>
            <a:r>
              <a:rPr lang="en-US" sz="4800" dirty="0"/>
              <a:t> </a:t>
            </a:r>
            <a:r>
              <a:rPr lang="en-US" sz="4800" dirty="0" err="1"/>
              <a:t>también</a:t>
            </a:r>
            <a:r>
              <a:rPr lang="en-US" sz="4800" dirty="0"/>
              <a:t> soy </a:t>
            </a:r>
            <a:r>
              <a:rPr lang="en-US" sz="4800" dirty="0" err="1"/>
              <a:t>español</a:t>
            </a:r>
            <a:endParaRPr lang="en-US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96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C30E9-9592-EF4D-AB9B-68A67D15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784484"/>
            <a:ext cx="3457903" cy="1371600"/>
          </a:xfrm>
        </p:spPr>
        <p:txBody>
          <a:bodyPr>
            <a:normAutofit fontScale="90000"/>
          </a:bodyPr>
          <a:lstStyle/>
          <a:p>
            <a:r>
              <a:rPr lang="es-US" dirty="0"/>
              <a:t>Tarea 4. Yo también soy español (</a:t>
            </a:r>
            <a:r>
              <a:rPr lang="es-US" dirty="0" err="1"/>
              <a:t>Critical</a:t>
            </a:r>
            <a:r>
              <a:rPr lang="es-US" dirty="0"/>
              <a:t> </a:t>
            </a:r>
            <a:r>
              <a:rPr lang="es-US" dirty="0" err="1"/>
              <a:t>thinking</a:t>
            </a:r>
            <a:r>
              <a:rPr lang="es-U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F6B8A5-6A67-1E4B-A1D7-3FBABE87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569898"/>
            <a:ext cx="3589867" cy="3849624"/>
          </a:xfrm>
        </p:spPr>
        <p:txBody>
          <a:bodyPr>
            <a:normAutofit/>
          </a:bodyPr>
          <a:lstStyle/>
          <a:p>
            <a:r>
              <a:rPr lang="es-US" dirty="0"/>
              <a:t>En grupos de 3, lean el título y sub-título de esta </a:t>
            </a:r>
            <a:r>
              <a:rPr lang="es-US" dirty="0">
                <a:hlinkClick r:id="rId3"/>
              </a:rPr>
              <a:t>noticia del periódico El País </a:t>
            </a:r>
            <a:r>
              <a:rPr lang="es-US" dirty="0"/>
              <a:t>y discutan las siguientes preguntas:</a:t>
            </a:r>
          </a:p>
          <a:p>
            <a:r>
              <a:rPr lang="es-US" dirty="0"/>
              <a:t>¿Hay estereotipos entre la apariencia física de una persona y su nacionalidad?</a:t>
            </a:r>
          </a:p>
          <a:p>
            <a:r>
              <a:rPr lang="es-US" dirty="0"/>
              <a:t>¿Por qué crees (</a:t>
            </a:r>
            <a:r>
              <a:rPr lang="es-US" dirty="0" err="1"/>
              <a:t>believe</a:t>
            </a:r>
            <a:r>
              <a:rPr lang="es-US" dirty="0"/>
              <a:t>)  que estas 5 personas  dicen “Yo </a:t>
            </a:r>
            <a:r>
              <a:rPr lang="es-US" b="1" dirty="0"/>
              <a:t>también</a:t>
            </a:r>
            <a:r>
              <a:rPr lang="es-US" dirty="0"/>
              <a:t> soy español”?</a:t>
            </a:r>
          </a:p>
          <a:p>
            <a:r>
              <a:rPr lang="es-US" dirty="0"/>
              <a:t>¿Cómo crees que la inmigración cambia (</a:t>
            </a:r>
            <a:r>
              <a:rPr lang="es-US" dirty="0" err="1"/>
              <a:t>change</a:t>
            </a:r>
            <a:r>
              <a:rPr lang="es-US" dirty="0"/>
              <a:t>)  los estereotipos?</a:t>
            </a:r>
          </a:p>
          <a:p>
            <a:endParaRPr lang="es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D4766D-9466-0D44-BC5B-20AF7157C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88" y="438478"/>
            <a:ext cx="6992943" cy="59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8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6AF9F4-5049-1A41-9C10-635E3293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16" y="1555675"/>
            <a:ext cx="9678368" cy="12661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600" cap="all" spc="-100" dirty="0"/>
              <a:t>Closure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AF5F2B-8E9F-4242-8D56-8DB8A7F0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990" y="2765755"/>
            <a:ext cx="9678367" cy="68802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¿Es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posible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tener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una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identidad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spc="8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nacional</a:t>
            </a:r>
            <a:r>
              <a:rPr lang="en-US" sz="6000" spc="8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doble?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34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348B6-8941-7F43-B0B3-EA053575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Tarea </a:t>
            </a:r>
            <a:r>
              <a:rPr lang="es-US"/>
              <a:t>para casa </a:t>
            </a:r>
            <a:r>
              <a:rPr lang="es-US" dirty="0"/>
              <a:t>(</a:t>
            </a:r>
            <a:r>
              <a:rPr lang="es-US" dirty="0" err="1"/>
              <a:t>Closure</a:t>
            </a:r>
            <a:r>
              <a:rPr lang="es-US" dirty="0"/>
              <a:t> II)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56B70A-ECA8-DC42-A449-571B7C697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dirty="0"/>
              <a:t>Busca (look </a:t>
            </a:r>
            <a:r>
              <a:rPr lang="es-US" dirty="0" err="1"/>
              <a:t>for</a:t>
            </a:r>
            <a:r>
              <a:rPr lang="es-US" dirty="0"/>
              <a:t>) a una persona importante de tu comunidad que tenga una doble identidad nacional. Después, explica quién es, qué hace y cuál es su doble identidad nacional. </a:t>
            </a:r>
          </a:p>
          <a:p>
            <a:r>
              <a:rPr lang="es-US" dirty="0"/>
              <a:t>Por ejemplo:</a:t>
            </a:r>
          </a:p>
          <a:p>
            <a:endParaRPr lang="es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A24FD4-8445-794C-A434-A0D7F4E4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73" y="3112609"/>
            <a:ext cx="2275384" cy="31027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E3108A-95BA-E149-815D-AB4153EEE79D}"/>
              </a:ext>
            </a:extLst>
          </p:cNvPr>
          <p:cNvSpPr txBox="1"/>
          <p:nvPr/>
        </p:nvSpPr>
        <p:spPr>
          <a:xfrm>
            <a:off x="4453467" y="3112609"/>
            <a:ext cx="6671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Ella es Hilda Solís. Ella es americana con familia nicaragüense y mexicana. Ella es la primera Secretaria de Trabajo latina en la Casa Blanca con el presidente Barack Obama. </a:t>
            </a:r>
          </a:p>
        </p:txBody>
      </p:sp>
    </p:spTree>
    <p:extLst>
      <p:ext uri="{BB962C8B-B14F-4D97-AF65-F5344CB8AC3E}">
        <p14:creationId xmlns:p14="http://schemas.microsoft.com/office/powerpoint/2010/main" val="412082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155CD3-83BB-4AEA-A737-FFB45BF5B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481AC0-C94A-42B2-A337-8F2BD27B4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990ECF-0B2F-4372-9715-326BA840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55FF689-D04E-B34C-B7C5-BE9D05551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624962"/>
              </p:ext>
            </p:extLst>
          </p:nvPr>
        </p:nvGraphicFramePr>
        <p:xfrm>
          <a:off x="1049867" y="861229"/>
          <a:ext cx="10176933" cy="530249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463">
                  <a:extLst>
                    <a:ext uri="{9D8B030D-6E8A-4147-A177-3AD203B41FA5}">
                      <a16:colId xmlns:a16="http://schemas.microsoft.com/office/drawing/2014/main" val="2438444802"/>
                    </a:ext>
                  </a:extLst>
                </a:gridCol>
                <a:gridCol w="3880887">
                  <a:extLst>
                    <a:ext uri="{9D8B030D-6E8A-4147-A177-3AD203B41FA5}">
                      <a16:colId xmlns:a16="http://schemas.microsoft.com/office/drawing/2014/main" val="3852162561"/>
                    </a:ext>
                  </a:extLst>
                </a:gridCol>
                <a:gridCol w="2281583">
                  <a:extLst>
                    <a:ext uri="{9D8B030D-6E8A-4147-A177-3AD203B41FA5}">
                      <a16:colId xmlns:a16="http://schemas.microsoft.com/office/drawing/2014/main" val="3948587544"/>
                    </a:ext>
                  </a:extLst>
                </a:gridCol>
              </a:tblGrid>
              <a:tr h="581466">
                <a:tc gridSpan="2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Title: 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2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Yo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también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soy </a:t>
                      </a:r>
                      <a:r>
                        <a:rPr lang="en-US" sz="12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español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Photo: 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256940"/>
                  </a:ext>
                </a:extLst>
              </a:tr>
              <a:tr h="759013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Targeted learners: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University-learners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Non-heritage speakers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Type of materials: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Images, journal article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603725"/>
                  </a:ext>
                </a:extLst>
              </a:tr>
              <a:tr h="58146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Proficiency level: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Novice Low - Novice Mid (ACTFL)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Task type: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Description, awareness-raising, classification, argumentation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62290"/>
                  </a:ext>
                </a:extLst>
              </a:tr>
              <a:tr h="936560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Social Justice topic: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Immigration and national identity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World-readiness standards and 3Ps: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WRDS: Communication (Interpersonal and Interpretative); Culture; Connections.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PS: Perspective. 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32577"/>
                  </a:ext>
                </a:extLst>
              </a:tr>
              <a:tr h="1114107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Goals: 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 reflect on the impact of immigration in the stereotypes of national identity in Spain</a:t>
                      </a:r>
                      <a:endParaRPr 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285750" indent="-285750"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study gender and number agreement between nouns and adjectives related to nationalities</a:t>
                      </a: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Cognitive skills: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Describing, classifying, interpreting, discussing, applying, explaining and producing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271531"/>
                  </a:ext>
                </a:extLst>
              </a:tr>
              <a:tr h="58146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Characteristics: </a:t>
                      </a: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Focus on Form, Awareness-raising, Culturally-focused</a:t>
                      </a:r>
                      <a:endParaRPr lang="en-US" sz="12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Language skills: </a:t>
                      </a:r>
                      <a:b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Reading comprehension, Writing, Reading to speak</a:t>
                      </a: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479586"/>
                  </a:ext>
                </a:extLst>
              </a:tr>
              <a:tr h="581466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Keywords (5): </a:t>
                      </a:r>
                      <a:r>
                        <a:rPr lang="en-US" sz="12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national identity, immigration, stereotypes, gender and number agreement, </a:t>
                      </a:r>
                      <a:endParaRPr lang="en-US" sz="12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Designer: </a:t>
                      </a:r>
                    </a:p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Juan Godoy, Ph.D.</a:t>
                      </a:r>
                      <a:endParaRPr lang="en-US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450" marR="99870" marT="99870" marB="9987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01052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148D1FAB-230E-2548-BF61-770AC5F41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71" y="2822712"/>
            <a:ext cx="2139273" cy="2001255"/>
          </a:xfrm>
          <a:prstGeom prst="rect">
            <a:avLst/>
          </a:prstGeom>
        </p:spPr>
      </p:pic>
      <p:sp>
        <p:nvSpPr>
          <p:cNvPr id="2" name="Flecha derecha 1">
            <a:extLst>
              <a:ext uri="{FF2B5EF4-FFF2-40B4-BE49-F238E27FC236}">
                <a16:creationId xmlns:a16="http://schemas.microsoft.com/office/drawing/2014/main" id="{F4A55643-A83B-D340-A3E3-D2E6202A8D6B}"/>
              </a:ext>
            </a:extLst>
          </p:cNvPr>
          <p:cNvSpPr/>
          <p:nvPr/>
        </p:nvSpPr>
        <p:spPr>
          <a:xfrm>
            <a:off x="8339959" y="1686910"/>
            <a:ext cx="1292772" cy="39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5411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A5804-5A2E-A344-BA2E-5A781C5A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Calentamiento </a:t>
            </a:r>
            <a:br>
              <a:rPr lang="es-US" dirty="0"/>
            </a:br>
            <a:r>
              <a:rPr lang="es-US" dirty="0"/>
              <a:t>(</a:t>
            </a:r>
            <a:r>
              <a:rPr lang="es-US" dirty="0" err="1"/>
              <a:t>Activate</a:t>
            </a:r>
            <a:r>
              <a:rPr lang="es-US" dirty="0"/>
              <a:t> Prior </a:t>
            </a:r>
            <a:r>
              <a:rPr lang="es-US" dirty="0" err="1"/>
              <a:t>Knowledge</a:t>
            </a:r>
            <a:r>
              <a:rPr lang="es-U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82CD25-DE7C-884C-B2CA-6733FA702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US" sz="2400" dirty="0"/>
              <a:t>¿Quién es ella?</a:t>
            </a:r>
          </a:p>
          <a:p>
            <a:endParaRPr lang="es-US" sz="2400" dirty="0"/>
          </a:p>
          <a:p>
            <a:r>
              <a:rPr lang="es-US" sz="2400" dirty="0"/>
              <a:t>Ella es Jennifer López</a:t>
            </a:r>
          </a:p>
          <a:p>
            <a:endParaRPr lang="es-US" sz="2400" dirty="0"/>
          </a:p>
          <a:p>
            <a:r>
              <a:rPr lang="es-US" sz="2400" dirty="0"/>
              <a:t>¿De dónde es?</a:t>
            </a:r>
          </a:p>
          <a:p>
            <a:endParaRPr lang="es-US" sz="2400" dirty="0"/>
          </a:p>
          <a:p>
            <a:r>
              <a:rPr lang="es-US" sz="2400" dirty="0"/>
              <a:t>Ella es estadounidens</a:t>
            </a:r>
            <a:r>
              <a:rPr lang="es-US" sz="2400" dirty="0">
                <a:solidFill>
                  <a:srgbClr val="FF0000"/>
                </a:solidFill>
              </a:rPr>
              <a:t>e</a:t>
            </a:r>
            <a:r>
              <a:rPr lang="es-US" sz="2400" dirty="0"/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151292-EA9E-5647-B4E4-6D5753796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887" y="2400227"/>
            <a:ext cx="4145015" cy="303967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D3E38C-267A-9447-9CC9-873E6B14A966}"/>
              </a:ext>
            </a:extLst>
          </p:cNvPr>
          <p:cNvSpPr txBox="1"/>
          <p:nvPr/>
        </p:nvSpPr>
        <p:spPr>
          <a:xfrm>
            <a:off x="7458129" y="6488668"/>
            <a:ext cx="475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 err="1"/>
              <a:t>Image</a:t>
            </a:r>
            <a:r>
              <a:rPr lang="es-US" dirty="0"/>
              <a:t> </a:t>
            </a:r>
            <a:r>
              <a:rPr lang="es-US" dirty="0" err="1"/>
              <a:t>by</a:t>
            </a:r>
            <a:r>
              <a:rPr lang="es-US" dirty="0"/>
              <a:t> Daniel </a:t>
            </a:r>
            <a:r>
              <a:rPr lang="es-US" dirty="0" err="1"/>
              <a:t>Fashion</a:t>
            </a:r>
            <a:r>
              <a:rPr lang="es-US" dirty="0"/>
              <a:t> Poveda </a:t>
            </a:r>
            <a:r>
              <a:rPr lang="es-US" dirty="0" err="1"/>
              <a:t>on</a:t>
            </a:r>
            <a:r>
              <a:rPr lang="es-US" dirty="0"/>
              <a:t> </a:t>
            </a:r>
            <a:r>
              <a:rPr lang="es-US" dirty="0">
                <a:hlinkClick r:id="rId4"/>
              </a:rPr>
              <a:t>Flickr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39701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D93FF5-4F85-BF46-89AC-D99881AA2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US" sz="2400" dirty="0"/>
              <a:t>¿Quién es él?</a:t>
            </a:r>
          </a:p>
          <a:p>
            <a:endParaRPr lang="es-US" sz="2400" dirty="0"/>
          </a:p>
          <a:p>
            <a:r>
              <a:rPr lang="es-US" sz="2400" dirty="0"/>
              <a:t>Él es Gabriel García Márquez</a:t>
            </a:r>
          </a:p>
          <a:p>
            <a:endParaRPr lang="es-US" sz="2400" dirty="0"/>
          </a:p>
          <a:p>
            <a:r>
              <a:rPr lang="es-US" sz="2400" dirty="0"/>
              <a:t>¿De dónde es?</a:t>
            </a:r>
          </a:p>
          <a:p>
            <a:endParaRPr lang="es-US" sz="2400" dirty="0"/>
          </a:p>
          <a:p>
            <a:r>
              <a:rPr lang="es-US" sz="2400" dirty="0"/>
              <a:t>Él es colombian</a:t>
            </a:r>
            <a:r>
              <a:rPr lang="es-US" sz="2400" dirty="0">
                <a:solidFill>
                  <a:srgbClr val="FF0000"/>
                </a:solidFill>
              </a:rPr>
              <a:t>o</a:t>
            </a:r>
            <a:r>
              <a:rPr lang="es-US" sz="2400" dirty="0"/>
              <a:t>.</a:t>
            </a:r>
          </a:p>
          <a:p>
            <a:endParaRPr lang="es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C086E6-495D-F140-9967-862C65918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4" y="1971837"/>
            <a:ext cx="3911600" cy="38916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C013BA-D638-3A44-BD0D-4075511F16A8}"/>
              </a:ext>
            </a:extLst>
          </p:cNvPr>
          <p:cNvSpPr txBox="1"/>
          <p:nvPr/>
        </p:nvSpPr>
        <p:spPr>
          <a:xfrm>
            <a:off x="6773334" y="6488668"/>
            <a:ext cx="393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 err="1"/>
              <a:t>Image</a:t>
            </a:r>
            <a:r>
              <a:rPr lang="es-US" dirty="0"/>
              <a:t> </a:t>
            </a:r>
            <a:r>
              <a:rPr lang="es-US" dirty="0" err="1"/>
              <a:t>by</a:t>
            </a:r>
            <a:r>
              <a:rPr lang="es-US" dirty="0"/>
              <a:t> Ricardo </a:t>
            </a:r>
            <a:r>
              <a:rPr lang="es-US" dirty="0" err="1"/>
              <a:t>Tomao</a:t>
            </a:r>
            <a:r>
              <a:rPr lang="es-US" dirty="0"/>
              <a:t> </a:t>
            </a:r>
            <a:r>
              <a:rPr lang="es-US" dirty="0" err="1"/>
              <a:t>on</a:t>
            </a:r>
            <a:r>
              <a:rPr lang="es-US" dirty="0"/>
              <a:t> </a:t>
            </a:r>
            <a:r>
              <a:rPr lang="es-US" dirty="0">
                <a:hlinkClick r:id="rId3"/>
              </a:rPr>
              <a:t>Flickr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96457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6A343-FF7B-8044-B11D-60419057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4372303" cy="1371600"/>
          </a:xfrm>
        </p:spPr>
        <p:txBody>
          <a:bodyPr>
            <a:normAutofit fontScale="90000"/>
          </a:bodyPr>
          <a:lstStyle/>
          <a:p>
            <a:r>
              <a:rPr lang="es-US" dirty="0"/>
              <a:t>Tarea 1. ¿De dónde es cada persona? (</a:t>
            </a:r>
            <a:r>
              <a:rPr lang="es-US" dirty="0" err="1"/>
              <a:t>Provide</a:t>
            </a:r>
            <a:r>
              <a:rPr lang="es-US" dirty="0"/>
              <a:t> Input)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71E55-E78D-9B47-B2EB-1C00FDAE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4514193" cy="3849624"/>
          </a:xfrm>
        </p:spPr>
        <p:txBody>
          <a:bodyPr/>
          <a:lstStyle/>
          <a:p>
            <a:r>
              <a:rPr lang="es-US" dirty="0"/>
              <a:t>Con tu compañero/a/e,, investiga (</a:t>
            </a:r>
            <a:r>
              <a:rPr lang="es-US" dirty="0" err="1"/>
              <a:t>research</a:t>
            </a:r>
            <a:r>
              <a:rPr lang="es-US" dirty="0"/>
              <a:t>) de dónde es cada una de las siguientes personas y une (match) sus fotos con sus países de origen:</a:t>
            </a:r>
          </a:p>
          <a:p>
            <a:pPr marL="0" indent="0">
              <a:buNone/>
            </a:pPr>
            <a:endParaRPr lang="es-US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9A758C7-6D1F-0E43-8CA4-E8497915D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14415"/>
              </p:ext>
            </p:extLst>
          </p:nvPr>
        </p:nvGraphicFramePr>
        <p:xfrm>
          <a:off x="5707117" y="141890"/>
          <a:ext cx="5687597" cy="6716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1790">
                  <a:extLst>
                    <a:ext uri="{9D8B030D-6E8A-4147-A177-3AD203B41FA5}">
                      <a16:colId xmlns:a16="http://schemas.microsoft.com/office/drawing/2014/main" val="1520052504"/>
                    </a:ext>
                  </a:extLst>
                </a:gridCol>
                <a:gridCol w="3065807">
                  <a:extLst>
                    <a:ext uri="{9D8B030D-6E8A-4147-A177-3AD203B41FA5}">
                      <a16:colId xmlns:a16="http://schemas.microsoft.com/office/drawing/2014/main" val="1613341515"/>
                    </a:ext>
                  </a:extLst>
                </a:gridCol>
              </a:tblGrid>
              <a:tr h="1343222">
                <a:tc>
                  <a:txBody>
                    <a:bodyPr/>
                    <a:lstStyle/>
                    <a:p>
                      <a:endParaRPr lang="es-US" dirty="0"/>
                    </a:p>
                    <a:p>
                      <a:r>
                        <a:rPr lang="es-US" dirty="0"/>
                        <a:t>Daniel</a:t>
                      </a:r>
                    </a:p>
                    <a:p>
                      <a:r>
                        <a:rPr lang="es-US" dirty="0"/>
                        <a:t>Ortega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  <a:p>
                      <a:r>
                        <a:rPr lang="es-US" dirty="0"/>
                        <a:t>Él es argentin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s-U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920037"/>
                  </a:ext>
                </a:extLst>
              </a:tr>
              <a:tr h="1343222">
                <a:tc>
                  <a:txBody>
                    <a:bodyPr/>
                    <a:lstStyle/>
                    <a:p>
                      <a:r>
                        <a:rPr lang="es-US" dirty="0"/>
                        <a:t>                                  Mayra</a:t>
                      </a:r>
                    </a:p>
                    <a:p>
                      <a:r>
                        <a:rPr lang="es-US" dirty="0"/>
                        <a:t>                                  Santos-</a:t>
                      </a:r>
                    </a:p>
                    <a:p>
                      <a:r>
                        <a:rPr lang="es-US" dirty="0"/>
                        <a:t>                                  </a:t>
                      </a:r>
                      <a:r>
                        <a:rPr lang="es-US" dirty="0" err="1"/>
                        <a:t>Febre</a:t>
                      </a:r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Ella es español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s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037278"/>
                  </a:ext>
                </a:extLst>
              </a:tr>
              <a:tr h="1343222">
                <a:tc>
                  <a:txBody>
                    <a:bodyPr/>
                    <a:lstStyle/>
                    <a:p>
                      <a:r>
                        <a:rPr lang="es-US" dirty="0"/>
                        <a:t>Ricardo</a:t>
                      </a:r>
                    </a:p>
                    <a:p>
                      <a:r>
                        <a:rPr lang="es-US" dirty="0" err="1"/>
                        <a:t>Darín</a:t>
                      </a:r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Él es francé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s-U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803321"/>
                  </a:ext>
                </a:extLst>
              </a:tr>
              <a:tr h="1343222">
                <a:tc>
                  <a:txBody>
                    <a:bodyPr/>
                    <a:lstStyle/>
                    <a:p>
                      <a:r>
                        <a:rPr lang="es-US" dirty="0"/>
                        <a:t>                                Maruja</a:t>
                      </a:r>
                    </a:p>
                    <a:p>
                      <a:r>
                        <a:rPr lang="es-US" dirty="0"/>
                        <a:t>                                </a:t>
                      </a:r>
                      <a:r>
                        <a:rPr lang="es-US" dirty="0" err="1"/>
                        <a:t>Mallo</a:t>
                      </a:r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Ella es puertorriqueñ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s-U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03596"/>
                  </a:ext>
                </a:extLst>
              </a:tr>
              <a:tr h="1343222">
                <a:tc>
                  <a:txBody>
                    <a:bodyPr/>
                    <a:lstStyle/>
                    <a:p>
                      <a:r>
                        <a:rPr lang="es-US" dirty="0" err="1"/>
                        <a:t>Zidane</a:t>
                      </a:r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Él es nicaragüens</a:t>
                      </a:r>
                      <a:r>
                        <a:rPr lang="es-US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s-US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938627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76FA1CA-3EE4-EC48-94F5-95434D377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145" y="1487268"/>
            <a:ext cx="1335032" cy="13081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E451D7-30A1-A44D-BCF2-7B23E31A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800" y="2829605"/>
            <a:ext cx="1359926" cy="13081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86C002-3E76-9D43-AE0A-2778C2D5B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975" y="4198551"/>
            <a:ext cx="1335032" cy="13171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059D9C-4944-DA4A-A0A0-6D2DD926A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239" y="143785"/>
            <a:ext cx="1157487" cy="13440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E1FD9A-868A-BD40-9578-AC26914AE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694" y="5528336"/>
            <a:ext cx="1335032" cy="13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6DD45-83C8-2747-A503-C8B3F0520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dirty="0"/>
              <a:t>Tarea 2. ¿Qué tipo de adjetivo es cada uno? </a:t>
            </a:r>
            <a:br>
              <a:rPr lang="es-US" dirty="0"/>
            </a:br>
            <a:r>
              <a:rPr lang="es-US" dirty="0"/>
              <a:t>(Co-</a:t>
            </a:r>
            <a:r>
              <a:rPr lang="es-US" dirty="0" err="1"/>
              <a:t>construction</a:t>
            </a:r>
            <a:r>
              <a:rPr lang="es-US" dirty="0"/>
              <a:t> gramar / </a:t>
            </a:r>
            <a:r>
              <a:rPr lang="es-US" dirty="0" err="1"/>
              <a:t>awareness-raising</a:t>
            </a:r>
            <a:r>
              <a:rPr lang="es-US" dirty="0"/>
              <a:t> </a:t>
            </a:r>
            <a:r>
              <a:rPr lang="es-US" dirty="0" err="1"/>
              <a:t>task</a:t>
            </a:r>
            <a:r>
              <a:rPr lang="es-US" dirty="0"/>
              <a:t>)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C3CBD6-5E51-E941-8797-CFFE6FD98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01731"/>
            <a:ext cx="290611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dirty="0"/>
              <a:t>En grupos de 3, lean las oraciones otra vez y clasifiquen los adjetivos en la columna correcta (presten atención a las terminaciones):</a:t>
            </a:r>
          </a:p>
          <a:p>
            <a:pPr marL="0" indent="0" fontAlgn="t">
              <a:buNone/>
            </a:pPr>
            <a:endParaRPr lang="es-US" dirty="0"/>
          </a:p>
          <a:p>
            <a:pPr fontAlgn="t"/>
            <a:r>
              <a:rPr lang="es-US" dirty="0"/>
              <a:t>Él es argentin</a:t>
            </a:r>
            <a:r>
              <a:rPr lang="es-US" dirty="0">
                <a:solidFill>
                  <a:srgbClr val="FF0000"/>
                </a:solidFill>
              </a:rPr>
              <a:t>o</a:t>
            </a:r>
            <a:r>
              <a:rPr lang="es-US" dirty="0"/>
              <a:t>. </a:t>
            </a:r>
          </a:p>
          <a:p>
            <a:pPr fontAlgn="t"/>
            <a:r>
              <a:rPr lang="es-US" dirty="0"/>
              <a:t>Ella es español</a:t>
            </a:r>
            <a:r>
              <a:rPr lang="es-US" dirty="0">
                <a:solidFill>
                  <a:srgbClr val="FF0000"/>
                </a:solidFill>
              </a:rPr>
              <a:t>a</a:t>
            </a:r>
            <a:r>
              <a:rPr lang="es-US" dirty="0"/>
              <a:t>.</a:t>
            </a:r>
          </a:p>
          <a:p>
            <a:pPr fontAlgn="t"/>
            <a:r>
              <a:rPr lang="es-US" dirty="0"/>
              <a:t>Él es francé</a:t>
            </a:r>
            <a:r>
              <a:rPr lang="es-US" dirty="0">
                <a:solidFill>
                  <a:srgbClr val="FF0000"/>
                </a:solidFill>
              </a:rPr>
              <a:t>s</a:t>
            </a:r>
            <a:r>
              <a:rPr lang="es-US" dirty="0"/>
              <a:t>. </a:t>
            </a:r>
          </a:p>
          <a:p>
            <a:pPr fontAlgn="t"/>
            <a:r>
              <a:rPr lang="es-US" dirty="0"/>
              <a:t>Ella es puertorriqueñ</a:t>
            </a:r>
            <a:r>
              <a:rPr lang="es-US" dirty="0">
                <a:solidFill>
                  <a:srgbClr val="FF0000"/>
                </a:solidFill>
              </a:rPr>
              <a:t>a</a:t>
            </a:r>
            <a:r>
              <a:rPr lang="es-US" dirty="0"/>
              <a:t>. </a:t>
            </a:r>
          </a:p>
          <a:p>
            <a:pPr fontAlgn="t"/>
            <a:r>
              <a:rPr lang="es-US" dirty="0"/>
              <a:t>Él es nicaragüens</a:t>
            </a:r>
            <a:r>
              <a:rPr lang="es-US" dirty="0">
                <a:solidFill>
                  <a:srgbClr val="FF0000"/>
                </a:solidFill>
              </a:rPr>
              <a:t>e</a:t>
            </a:r>
            <a:r>
              <a:rPr lang="es-US" dirty="0"/>
              <a:t>. </a:t>
            </a:r>
          </a:p>
          <a:p>
            <a:endParaRPr lang="es-US" dirty="0"/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75F8064D-B104-0C4D-9366-5BD053A0A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526316"/>
              </p:ext>
            </p:extLst>
          </p:nvPr>
        </p:nvGraphicFramePr>
        <p:xfrm>
          <a:off x="3972910" y="3665348"/>
          <a:ext cx="7428186" cy="20664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76062">
                  <a:extLst>
                    <a:ext uri="{9D8B030D-6E8A-4147-A177-3AD203B41FA5}">
                      <a16:colId xmlns:a16="http://schemas.microsoft.com/office/drawing/2014/main" val="871598501"/>
                    </a:ext>
                  </a:extLst>
                </a:gridCol>
                <a:gridCol w="2476062">
                  <a:extLst>
                    <a:ext uri="{9D8B030D-6E8A-4147-A177-3AD203B41FA5}">
                      <a16:colId xmlns:a16="http://schemas.microsoft.com/office/drawing/2014/main" val="3669872278"/>
                    </a:ext>
                  </a:extLst>
                </a:gridCol>
                <a:gridCol w="2476062">
                  <a:extLst>
                    <a:ext uri="{9D8B030D-6E8A-4147-A177-3AD203B41FA5}">
                      <a16:colId xmlns:a16="http://schemas.microsoft.com/office/drawing/2014/main" val="857316587"/>
                    </a:ext>
                  </a:extLst>
                </a:gridCol>
              </a:tblGrid>
              <a:tr h="612251">
                <a:tc>
                  <a:txBody>
                    <a:bodyPr/>
                    <a:lstStyle/>
                    <a:p>
                      <a:r>
                        <a:rPr lang="es-US" dirty="0"/>
                        <a:t>Masculino en –o y femenino en 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Masculinos que terminan en –n, -s y –l y femenino en 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Masculino y femenino en –e (no cambia)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407885"/>
                  </a:ext>
                </a:extLst>
              </a:tr>
              <a:tr h="576029">
                <a:tc>
                  <a:txBody>
                    <a:bodyPr/>
                    <a:lstStyle/>
                    <a:p>
                      <a:endParaRPr lang="es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15203"/>
                  </a:ext>
                </a:extLst>
              </a:tr>
              <a:tr h="576029">
                <a:tc>
                  <a:txBody>
                    <a:bodyPr/>
                    <a:lstStyle/>
                    <a:p>
                      <a:endParaRPr lang="es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848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20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40DDB-EE54-8F43-A5DE-F5DAE4C2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S" dirty="0"/>
              <a:t>Tres grupos de adjetivos sobre las nacionalidades: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6312A7C-D7BA-F74E-9FBB-8B6507DCA8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455706"/>
              </p:ext>
            </p:extLst>
          </p:nvPr>
        </p:nvGraphicFramePr>
        <p:xfrm>
          <a:off x="838200" y="2089229"/>
          <a:ext cx="10515600" cy="36511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8715985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6698722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57316587"/>
                    </a:ext>
                  </a:extLst>
                </a:gridCol>
              </a:tblGrid>
              <a:tr h="602212">
                <a:tc>
                  <a:txBody>
                    <a:bodyPr/>
                    <a:lstStyle/>
                    <a:p>
                      <a:r>
                        <a:rPr lang="es-US" dirty="0"/>
                        <a:t>Masculino en –o y femenino en 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Masculinos que terminan en –n, -s y –l y femenino en 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Masculino y femenino en –e (no cambia)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407885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r>
                        <a:rPr lang="es-US" dirty="0"/>
                        <a:t>Colombian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s-US" dirty="0"/>
                        <a:t> / colombian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Españo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l</a:t>
                      </a:r>
                      <a:r>
                        <a:rPr lang="es-US" dirty="0"/>
                        <a:t>  / español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es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Canadiens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e</a:t>
                      </a:r>
                      <a:r>
                        <a:rPr lang="es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15203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r>
                        <a:rPr lang="es-US" dirty="0"/>
                        <a:t>Italian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s-US" dirty="0"/>
                        <a:t> / italian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Japoné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s-US" dirty="0"/>
                        <a:t> / japones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es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Estadounidens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848958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r>
                        <a:rPr lang="es-US" dirty="0"/>
                        <a:t>Guinean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s-US" dirty="0"/>
                        <a:t> / guinean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es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Francé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s-US" dirty="0"/>
                        <a:t> / frances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es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Nicaragüens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507215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r>
                        <a:rPr lang="es-US" dirty="0"/>
                        <a:t>Corean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s-US" dirty="0"/>
                        <a:t> / corean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Inglé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s</a:t>
                      </a:r>
                      <a:r>
                        <a:rPr lang="es-US" dirty="0"/>
                        <a:t> / ingles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Costarricens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601809"/>
                  </a:ext>
                </a:extLst>
              </a:tr>
              <a:tr h="602212">
                <a:tc>
                  <a:txBody>
                    <a:bodyPr/>
                    <a:lstStyle/>
                    <a:p>
                      <a:r>
                        <a:rPr lang="es-US" dirty="0"/>
                        <a:t>Chilen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s-US" dirty="0"/>
                        <a:t> / chilen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  <a:r>
                        <a:rPr lang="es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US" dirty="0"/>
                        <a:t>Alemá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s-US" dirty="0"/>
                        <a:t> / aleman</a:t>
                      </a:r>
                      <a:r>
                        <a:rPr lang="es-US" dirty="0">
                          <a:solidFill>
                            <a:srgbClr val="C0000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55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1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BEA26-34E8-1A4F-9EC7-BE5DAEDDF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S" dirty="0"/>
              <a:t>Tarea 3. ¿De dónde es la familia de Frida Kahlo?</a:t>
            </a:r>
            <a:br>
              <a:rPr lang="es-US" dirty="0"/>
            </a:br>
            <a:r>
              <a:rPr lang="es-US" dirty="0"/>
              <a:t>(</a:t>
            </a:r>
            <a:r>
              <a:rPr lang="en-US" dirty="0">
                <a:solidFill>
                  <a:schemeClr val="tx1"/>
                </a:solidFill>
              </a:rPr>
              <a:t>Elicit performance / provide feedback)</a:t>
            </a:r>
            <a:endParaRPr lang="es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D4B0A9-C372-6144-BE2B-CB5C15986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03120"/>
            <a:ext cx="50292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En parejas, expliquen de dónde es cada uno de los miembros de la familia de Frida Kahlo, una artista mexicana. Presten atención a las banderas :</a:t>
            </a:r>
          </a:p>
          <a:p>
            <a:pPr marL="0" indent="0">
              <a:buNone/>
            </a:pPr>
            <a:endParaRPr lang="es-US" dirty="0"/>
          </a:p>
          <a:p>
            <a:pPr marL="342900" indent="-342900">
              <a:buAutoNum type="arabicPeriod"/>
            </a:pPr>
            <a:r>
              <a:rPr lang="es-US" dirty="0"/>
              <a:t>La mamá de  Frida Kahlo es …</a:t>
            </a:r>
          </a:p>
          <a:p>
            <a:pPr marL="342900" indent="-342900">
              <a:buAutoNum type="arabicPeriod"/>
            </a:pPr>
            <a:r>
              <a:rPr lang="es-US" dirty="0"/>
              <a:t>El abuelo materno de Frida Kahlo</a:t>
            </a:r>
          </a:p>
          <a:p>
            <a:pPr marL="342900" indent="-342900">
              <a:buAutoNum type="arabicPeriod"/>
            </a:pPr>
            <a:r>
              <a:rPr lang="es-US" dirty="0"/>
              <a:t>La abuela materna de  Frida Kahlo </a:t>
            </a:r>
          </a:p>
          <a:p>
            <a:pPr marL="342900" indent="-342900">
              <a:buAutoNum type="arabicPeriod"/>
            </a:pPr>
            <a:r>
              <a:rPr lang="es-US" dirty="0"/>
              <a:t>El  papá de  Frida Kahlo </a:t>
            </a:r>
          </a:p>
          <a:p>
            <a:pPr marL="342900" indent="-342900">
              <a:buAutoNum type="arabicPeriod"/>
            </a:pPr>
            <a:r>
              <a:rPr lang="es-US" dirty="0"/>
              <a:t>El abuelo paterno de  Frida Kahlo </a:t>
            </a:r>
          </a:p>
          <a:p>
            <a:pPr marL="342900" indent="-342900">
              <a:buAutoNum type="arabicPeriod"/>
            </a:pPr>
            <a:r>
              <a:rPr lang="es-US" dirty="0"/>
              <a:t>La abuela paterna de  Frida Kahlo </a:t>
            </a:r>
          </a:p>
          <a:p>
            <a:endParaRPr lang="es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CB3FF5-EE60-A04D-B21F-77720B099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91" y="2014194"/>
            <a:ext cx="5029200" cy="43776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B3FA9D-8626-814F-B90A-F28EBBA29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066" y="4163727"/>
            <a:ext cx="959830" cy="6398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721743-C642-F147-9BE4-793B09491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52" y="4201958"/>
            <a:ext cx="1023213" cy="6398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D76C9D-1C51-D641-97A8-CC9E9C1EE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674" y="1561663"/>
            <a:ext cx="959830" cy="6752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52ADE98-F1E1-4745-94AE-9CB668D0BCB7}"/>
              </a:ext>
            </a:extLst>
          </p:cNvPr>
          <p:cNvSpPr txBox="1"/>
          <p:nvPr/>
        </p:nvSpPr>
        <p:spPr>
          <a:xfrm>
            <a:off x="10174341" y="1696985"/>
            <a:ext cx="109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Hungría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2DE9BDB-F367-934B-8AE3-6141EA8E49DA}"/>
              </a:ext>
            </a:extLst>
          </p:cNvPr>
          <p:cNvSpPr txBox="1"/>
          <p:nvPr/>
        </p:nvSpPr>
        <p:spPr>
          <a:xfrm>
            <a:off x="9971137" y="4531355"/>
            <a:ext cx="12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Alemania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CCA96E-755A-E341-8087-91480BF2BE24}"/>
              </a:ext>
            </a:extLst>
          </p:cNvPr>
          <p:cNvSpPr txBox="1"/>
          <p:nvPr/>
        </p:nvSpPr>
        <p:spPr>
          <a:xfrm>
            <a:off x="7315517" y="4506489"/>
            <a:ext cx="99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México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84564EA-1D87-8E48-9599-C76BA23E8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498" y="1738809"/>
            <a:ext cx="959830" cy="63988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C724ED-4F6E-2A44-B6EA-D533962C720D}"/>
              </a:ext>
            </a:extLst>
          </p:cNvPr>
          <p:cNvSpPr txBox="1"/>
          <p:nvPr/>
        </p:nvSpPr>
        <p:spPr>
          <a:xfrm>
            <a:off x="7098949" y="2081571"/>
            <a:ext cx="99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/>
              <a:t>México</a:t>
            </a:r>
          </a:p>
        </p:txBody>
      </p:sp>
    </p:spTree>
    <p:extLst>
      <p:ext uri="{BB962C8B-B14F-4D97-AF65-F5344CB8AC3E}">
        <p14:creationId xmlns:p14="http://schemas.microsoft.com/office/powerpoint/2010/main" val="58794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AF832E-8D97-654B-BDD3-2FEBC45F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520" y="1272800"/>
            <a:ext cx="6544620" cy="431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3000"/>
              </a:lnSpc>
            </a:pPr>
            <a:r>
              <a:rPr lang="en-US" sz="5800" cap="all" spc="-100">
                <a:solidFill>
                  <a:schemeClr val="tx1"/>
                </a:solidFill>
              </a:rPr>
              <a:t>¿Cómo imaginan físicamente al típico/a/que español/a/e?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0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_2SEEDS">
      <a:dk1>
        <a:srgbClr val="000000"/>
      </a:dk1>
      <a:lt1>
        <a:srgbClr val="FFFFFF"/>
      </a:lt1>
      <a:dk2>
        <a:srgbClr val="1B2C2F"/>
      </a:dk2>
      <a:lt2>
        <a:srgbClr val="F3F0F0"/>
      </a:lt2>
      <a:accent1>
        <a:srgbClr val="3BB1AE"/>
      </a:accent1>
      <a:accent2>
        <a:srgbClr val="46B382"/>
      </a:accent2>
      <a:accent3>
        <a:srgbClr val="4D96C3"/>
      </a:accent3>
      <a:accent4>
        <a:srgbClr val="B13BAD"/>
      </a:accent4>
      <a:accent5>
        <a:srgbClr val="C34D8D"/>
      </a:accent5>
      <a:accent6>
        <a:srgbClr val="B13B4A"/>
      </a:accent6>
      <a:hlink>
        <a:srgbClr val="C2494D"/>
      </a:hlink>
      <a:folHlink>
        <a:srgbClr val="7F7F7F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882</Words>
  <Application>Microsoft Macintosh PowerPoint</Application>
  <PresentationFormat>Widescreen</PresentationFormat>
  <Paragraphs>142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Garamond</vt:lpstr>
      <vt:lpstr>Sagona Book</vt:lpstr>
      <vt:lpstr>Sagona ExtraLight</vt:lpstr>
      <vt:lpstr>SavonVTI</vt:lpstr>
      <vt:lpstr>Yo también soy español</vt:lpstr>
      <vt:lpstr>PowerPoint Presentation</vt:lpstr>
      <vt:lpstr>Calentamiento  (Activate Prior Knowledge)</vt:lpstr>
      <vt:lpstr>PowerPoint Presentation</vt:lpstr>
      <vt:lpstr>Tarea 1. ¿De dónde es cada persona? (Provide Input)</vt:lpstr>
      <vt:lpstr>Tarea 2. ¿Qué tipo de adjetivo es cada uno?  (Co-construction gramar / awareness-raising task)</vt:lpstr>
      <vt:lpstr>Tres grupos de adjetivos sobre las nacionalidades:</vt:lpstr>
      <vt:lpstr>Tarea 3. ¿De dónde es la familia de Frida Kahlo? (Elicit performance / provide feedback)</vt:lpstr>
      <vt:lpstr>¿Cómo imaginan físicamente al típico/a/que español/a/e?</vt:lpstr>
      <vt:lpstr>Tarea 4. Yo también soy español (Critical thinking)</vt:lpstr>
      <vt:lpstr>Closure</vt:lpstr>
      <vt:lpstr>Tarea para casa (Closure II)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Diversity, EQUITY AND Inclusion IN SECOND Language Teaching  (DEI-SLT)</dc:title>
  <dc:creator>Godoy Penas, Juan (godoyjo)</dc:creator>
  <cp:lastModifiedBy>Godoy Penas, Juan (godoyjo)</cp:lastModifiedBy>
  <cp:revision>24</cp:revision>
  <dcterms:created xsi:type="dcterms:W3CDTF">2021-02-04T16:40:26Z</dcterms:created>
  <dcterms:modified xsi:type="dcterms:W3CDTF">2021-04-01T19:12:15Z</dcterms:modified>
</cp:coreProperties>
</file>