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0"/>
  </p:notesMasterIdLst>
  <p:sldIdLst>
    <p:sldId id="285" r:id="rId2"/>
    <p:sldId id="258" r:id="rId3"/>
    <p:sldId id="292" r:id="rId4"/>
    <p:sldId id="289" r:id="rId5"/>
    <p:sldId id="288" r:id="rId6"/>
    <p:sldId id="293" r:id="rId7"/>
    <p:sldId id="294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CC59F-C0EA-C000-1B86-24E26B0512FE}" v="446" dt="2021-05-06T17:08:30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207"/>
  </p:normalViewPr>
  <p:slideViewPr>
    <p:cSldViewPr snapToGrid="0" snapToObjects="1">
      <p:cViewPr varScale="1">
        <p:scale>
          <a:sx n="94" d="100"/>
          <a:sy n="94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Quevedo-Webb" userId="S::quevedowebb_uchicago.edu#ext#@mailuc.onmicrosoft.com::1738470c-d450-4560-9a4c-353008e9f153" providerId="AD" clId="Web-{A54CC59F-C0EA-C000-1B86-24E26B0512FE}"/>
    <pc:docChg chg="modSld">
      <pc:chgData name="Claudia Quevedo-Webb" userId="S::quevedowebb_uchicago.edu#ext#@mailuc.onmicrosoft.com::1738470c-d450-4560-9a4c-353008e9f153" providerId="AD" clId="Web-{A54CC59F-C0EA-C000-1B86-24E26B0512FE}" dt="2021-05-06T17:08:30.706" v="338" actId="1076"/>
      <pc:docMkLst>
        <pc:docMk/>
      </pc:docMkLst>
      <pc:sldChg chg="modSp">
        <pc:chgData name="Claudia Quevedo-Webb" userId="S::quevedowebb_uchicago.edu#ext#@mailuc.onmicrosoft.com::1738470c-d450-4560-9a4c-353008e9f153" providerId="AD" clId="Web-{A54CC59F-C0EA-C000-1B86-24E26B0512FE}" dt="2021-05-06T17:01:36.067" v="169"/>
        <pc:sldMkLst>
          <pc:docMk/>
          <pc:sldMk cId="2454114010" sldId="258"/>
        </pc:sldMkLst>
        <pc:graphicFrameChg chg="mod modGraphic">
          <ac:chgData name="Claudia Quevedo-Webb" userId="S::quevedowebb_uchicago.edu#ext#@mailuc.onmicrosoft.com::1738470c-d450-4560-9a4c-353008e9f153" providerId="AD" clId="Web-{A54CC59F-C0EA-C000-1B86-24E26B0512FE}" dt="2021-05-06T17:01:36.067" v="169"/>
          <ac:graphicFrameMkLst>
            <pc:docMk/>
            <pc:sldMk cId="2454114010" sldId="258"/>
            <ac:graphicFrameMk id="4" creationId="{755FF689-D04E-B34C-B7C5-BE9D05551736}"/>
          </ac:graphicFrameMkLst>
        </pc:graphicFrameChg>
      </pc:sldChg>
      <pc:sldChg chg="modSp">
        <pc:chgData name="Claudia Quevedo-Webb" userId="S::quevedowebb_uchicago.edu#ext#@mailuc.onmicrosoft.com::1738470c-d450-4560-9a4c-353008e9f153" providerId="AD" clId="Web-{A54CC59F-C0EA-C000-1B86-24E26B0512FE}" dt="2021-05-06T16:58:41.374" v="1" actId="20577"/>
        <pc:sldMkLst>
          <pc:docMk/>
          <pc:sldMk cId="1802434288" sldId="285"/>
        </pc:sldMkLst>
        <pc:spChg chg="mod">
          <ac:chgData name="Claudia Quevedo-Webb" userId="S::quevedowebb_uchicago.edu#ext#@mailuc.onmicrosoft.com::1738470c-d450-4560-9a4c-353008e9f153" providerId="AD" clId="Web-{A54CC59F-C0EA-C000-1B86-24E26B0512FE}" dt="2021-05-06T16:58:41.374" v="1" actId="20577"/>
          <ac:spMkLst>
            <pc:docMk/>
            <pc:sldMk cId="1802434288" sldId="285"/>
            <ac:spMk id="2" creationId="{D17745D9-832F-E049-B4F6-D7CB2F5C77A3}"/>
          </ac:spMkLst>
        </pc:spChg>
      </pc:sldChg>
      <pc:sldChg chg="modSp">
        <pc:chgData name="Claudia Quevedo-Webb" userId="S::quevedowebb_uchicago.edu#ext#@mailuc.onmicrosoft.com::1738470c-d450-4560-9a4c-353008e9f153" providerId="AD" clId="Web-{A54CC59F-C0EA-C000-1B86-24E26B0512FE}" dt="2021-05-06T17:04:44.636" v="239" actId="20577"/>
        <pc:sldMkLst>
          <pc:docMk/>
          <pc:sldMk cId="1681909324" sldId="288"/>
        </pc:sldMkLst>
        <pc:spChg chg="mod">
          <ac:chgData name="Claudia Quevedo-Webb" userId="S::quevedowebb_uchicago.edu#ext#@mailuc.onmicrosoft.com::1738470c-d450-4560-9a4c-353008e9f153" providerId="AD" clId="Web-{A54CC59F-C0EA-C000-1B86-24E26B0512FE}" dt="2021-05-06T17:04:37.292" v="236" actId="20577"/>
          <ac:spMkLst>
            <pc:docMk/>
            <pc:sldMk cId="1681909324" sldId="288"/>
            <ac:spMk id="2" creationId="{3A6859D5-CA63-DE4B-85A9-3CC0E0ECE407}"/>
          </ac:spMkLst>
        </pc:spChg>
        <pc:spChg chg="mod">
          <ac:chgData name="Claudia Quevedo-Webb" userId="S::quevedowebb_uchicago.edu#ext#@mailuc.onmicrosoft.com::1738470c-d450-4560-9a4c-353008e9f153" providerId="AD" clId="Web-{A54CC59F-C0EA-C000-1B86-24E26B0512FE}" dt="2021-05-06T17:04:44.636" v="239" actId="20577"/>
          <ac:spMkLst>
            <pc:docMk/>
            <pc:sldMk cId="1681909324" sldId="288"/>
            <ac:spMk id="3" creationId="{1974648A-8B49-AD47-A34D-709CD45F363E}"/>
          </ac:spMkLst>
        </pc:spChg>
      </pc:sldChg>
      <pc:sldChg chg="modSp">
        <pc:chgData name="Claudia Quevedo-Webb" userId="S::quevedowebb_uchicago.edu#ext#@mailuc.onmicrosoft.com::1738470c-d450-4560-9a4c-353008e9f153" providerId="AD" clId="Web-{A54CC59F-C0EA-C000-1B86-24E26B0512FE}" dt="2021-05-06T17:02:30.491" v="174" actId="20577"/>
        <pc:sldMkLst>
          <pc:docMk/>
          <pc:sldMk cId="1674426933" sldId="292"/>
        </pc:sldMkLst>
        <pc:spChg chg="mod">
          <ac:chgData name="Claudia Quevedo-Webb" userId="S::quevedowebb_uchicago.edu#ext#@mailuc.onmicrosoft.com::1738470c-d450-4560-9a4c-353008e9f153" providerId="AD" clId="Web-{A54CC59F-C0EA-C000-1B86-24E26B0512FE}" dt="2021-05-06T17:02:30.491" v="174" actId="20577"/>
          <ac:spMkLst>
            <pc:docMk/>
            <pc:sldMk cId="1674426933" sldId="292"/>
            <ac:spMk id="3" creationId="{537AD8A9-2934-9945-936F-D617DE003AC4}"/>
          </ac:spMkLst>
        </pc:spChg>
      </pc:sldChg>
      <pc:sldChg chg="modSp">
        <pc:chgData name="Claudia Quevedo-Webb" userId="S::quevedowebb_uchicago.edu#ext#@mailuc.onmicrosoft.com::1738470c-d450-4560-9a4c-353008e9f153" providerId="AD" clId="Web-{A54CC59F-C0EA-C000-1B86-24E26B0512FE}" dt="2021-05-06T17:05:56.701" v="243" actId="20577"/>
        <pc:sldMkLst>
          <pc:docMk/>
          <pc:sldMk cId="394437681" sldId="293"/>
        </pc:sldMkLst>
        <pc:spChg chg="mod">
          <ac:chgData name="Claudia Quevedo-Webb" userId="S::quevedowebb_uchicago.edu#ext#@mailuc.onmicrosoft.com::1738470c-d450-4560-9a4c-353008e9f153" providerId="AD" clId="Web-{A54CC59F-C0EA-C000-1B86-24E26B0512FE}" dt="2021-05-06T17:05:56.701" v="243" actId="20577"/>
          <ac:spMkLst>
            <pc:docMk/>
            <pc:sldMk cId="394437681" sldId="293"/>
            <ac:spMk id="2" creationId="{9774429D-314E-0F4F-AB97-6BDED3F5D6E7}"/>
          </ac:spMkLst>
        </pc:spChg>
      </pc:sldChg>
      <pc:sldChg chg="modSp">
        <pc:chgData name="Claudia Quevedo-Webb" userId="S::quevedowebb_uchicago.edu#ext#@mailuc.onmicrosoft.com::1738470c-d450-4560-9a4c-353008e9f153" providerId="AD" clId="Web-{A54CC59F-C0EA-C000-1B86-24E26B0512FE}" dt="2021-05-06T17:08:30.706" v="338" actId="1076"/>
        <pc:sldMkLst>
          <pc:docMk/>
          <pc:sldMk cId="344936939" sldId="294"/>
        </pc:sldMkLst>
        <pc:spChg chg="mod">
          <ac:chgData name="Claudia Quevedo-Webb" userId="S::quevedowebb_uchicago.edu#ext#@mailuc.onmicrosoft.com::1738470c-d450-4560-9a4c-353008e9f153" providerId="AD" clId="Web-{A54CC59F-C0EA-C000-1B86-24E26B0512FE}" dt="2021-05-06T17:06:43.952" v="258" actId="20577"/>
          <ac:spMkLst>
            <pc:docMk/>
            <pc:sldMk cId="344936939" sldId="294"/>
            <ac:spMk id="2" creationId="{33CD2ECE-C9C5-B841-A1C3-42D65E84A3D6}"/>
          </ac:spMkLst>
        </pc:spChg>
        <pc:spChg chg="mod">
          <ac:chgData name="Claudia Quevedo-Webb" userId="S::quevedowebb_uchicago.edu#ext#@mailuc.onmicrosoft.com::1738470c-d450-4560-9a4c-353008e9f153" providerId="AD" clId="Web-{A54CC59F-C0EA-C000-1B86-24E26B0512FE}" dt="2021-05-06T17:08:30.706" v="338" actId="1076"/>
          <ac:spMkLst>
            <pc:docMk/>
            <pc:sldMk cId="344936939" sldId="294"/>
            <ac:spMk id="3" creationId="{866B84E2-2225-984C-AF81-BA205E3C68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0C8B0-8351-4044-9CB2-06CB89FD0891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DB9EF-C44D-D045-8789-28CC48B8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7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67E58-264D-C441-B7B5-064F5FD6B6D9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480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67E58-264D-C441-B7B5-064F5FD6B6D9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905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3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2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2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9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7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7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9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2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8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38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xhere.com/en/photo/1282006" TargetMode="External"/><Relationship Id="rId5" Type="http://schemas.openxmlformats.org/officeDocument/2006/relationships/hyperlink" Target="https://pxhere.com/en/photo/13387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17297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37746" TargetMode="External"/><Relationship Id="rId5" Type="http://schemas.openxmlformats.org/officeDocument/2006/relationships/hyperlink" Target="https://pxhere.com/en/photo/706593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xhere.com/en/photo/948348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pxhere.com/en/photo/13387" TargetMode="External"/><Relationship Id="rId9" Type="http://schemas.openxmlformats.org/officeDocument/2006/relationships/hyperlink" Target="https://pxhere.com/en/photo/86915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17297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745D9-832F-E049-B4F6-D7CB2F5C7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990" y="2013232"/>
            <a:ext cx="4394427" cy="3299335"/>
          </a:xfrm>
        </p:spPr>
        <p:txBody>
          <a:bodyPr>
            <a:normAutofit/>
          </a:bodyPr>
          <a:lstStyle/>
          <a:p>
            <a:r>
              <a:rPr lang="es-ES_tradnl" sz="4000" dirty="0"/>
              <a:t>La ropa y la </a:t>
            </a:r>
            <a:r>
              <a:rPr lang="es-ES_tradnl" sz="4000"/>
              <a:t>identidad</a:t>
            </a:r>
            <a:br>
              <a:rPr lang="es-ES_tradnl" sz="4000" dirty="0"/>
            </a:br>
            <a:endParaRPr lang="es-ES_tradnl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desk, computer, work, suit, group, meeting, office, business, chef, men, team, women, portfolio, handshake, greeting, employees, business executive, businessperson">
            <a:extLst>
              <a:ext uri="{FF2B5EF4-FFF2-40B4-BE49-F238E27FC236}">
                <a16:creationId xmlns:a16="http://schemas.microsoft.com/office/drawing/2014/main" id="{19C2A576-2FEF-F948-82E1-BA275962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65" y="851443"/>
            <a:ext cx="3593221" cy="239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cord, music, guitar, fashion, musician, guitar player, plucked string instruments">
            <a:extLst>
              <a:ext uri="{FF2B5EF4-FFF2-40B4-BE49-F238E27FC236}">
                <a16:creationId xmlns:a16="http://schemas.microsoft.com/office/drawing/2014/main" id="{F7F3EB1E-CD76-D24E-9741-F079ED61B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44" y="3515152"/>
            <a:ext cx="3398061" cy="22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5AF0439-B845-BF43-9CB1-D33353562393}"/>
              </a:ext>
            </a:extLst>
          </p:cNvPr>
          <p:cNvSpPr txBox="1"/>
          <p:nvPr/>
        </p:nvSpPr>
        <p:spPr>
          <a:xfrm>
            <a:off x="7538936" y="5517168"/>
            <a:ext cx="2940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hlinkClick r:id="rId5"/>
              </a:rPr>
              <a:t>Photo credit: https://pxhere.com/en/photo/13387</a:t>
            </a:r>
            <a:r>
              <a:rPr lang="es-ES_tradnl" sz="900" dirty="0"/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3B59EE-89D8-264E-947F-E87810A50B77}"/>
              </a:ext>
            </a:extLst>
          </p:cNvPr>
          <p:cNvSpPr/>
          <p:nvPr/>
        </p:nvSpPr>
        <p:spPr>
          <a:xfrm>
            <a:off x="7830100" y="2933291"/>
            <a:ext cx="23487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900" dirty="0">
                <a:hlinkClick r:id="rId6"/>
              </a:rPr>
              <a:t>https://pxhere.com/en/photo/1282006</a:t>
            </a:r>
            <a:r>
              <a:rPr lang="es-ES_tradnl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243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55FF689-D04E-B34C-B7C5-BE9D05551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388134"/>
              </p:ext>
            </p:extLst>
          </p:nvPr>
        </p:nvGraphicFramePr>
        <p:xfrm>
          <a:off x="660733" y="686429"/>
          <a:ext cx="7993772" cy="51355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56670">
                  <a:extLst>
                    <a:ext uri="{9D8B030D-6E8A-4147-A177-3AD203B41FA5}">
                      <a16:colId xmlns:a16="http://schemas.microsoft.com/office/drawing/2014/main" val="2438444802"/>
                    </a:ext>
                  </a:extLst>
                </a:gridCol>
                <a:gridCol w="4137102">
                  <a:extLst>
                    <a:ext uri="{9D8B030D-6E8A-4147-A177-3AD203B41FA5}">
                      <a16:colId xmlns:a16="http://schemas.microsoft.com/office/drawing/2014/main" val="3852162561"/>
                    </a:ext>
                  </a:extLst>
                </a:gridCol>
              </a:tblGrid>
              <a:tr h="581466">
                <a:tc gridSpan="2"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Title: 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La </a:t>
                      </a:r>
                      <a:r>
                        <a:rPr lang="en-US" sz="1200" b="1" i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ropa</a:t>
                      </a: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y la </a:t>
                      </a:r>
                      <a:r>
                        <a:rPr lang="en-US" sz="1200" b="1" i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identidad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56940"/>
                  </a:ext>
                </a:extLst>
              </a:tr>
              <a:tr h="759013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Targeted learners: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University-learners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L2 classroom 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Type of materials: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Images, article extract, and independent online search</a:t>
                      </a: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03725"/>
                  </a:ext>
                </a:extLst>
              </a:tr>
              <a:tr h="58146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Proficiency level: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Novice Mid- Novice High (ACTFL)</a:t>
                      </a: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type: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Description, presentation, awareness-raising 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462290"/>
                  </a:ext>
                </a:extLst>
              </a:tr>
              <a:tr h="936560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Social Justice topic: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The relationship between identity and clothing</a:t>
                      </a: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World-readiness standards and 3Ps: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WRDS: Communication (Interpersonal, Interpretative, presentational); Culture; Connections.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PS: Practices 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32577"/>
                  </a:ext>
                </a:extLst>
              </a:tr>
              <a:tr h="1114107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Goal: 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To be able to use the vocabulary of clothing to reflect on how clothes have been used as a way of expression for minority groups in the target culture and their own.</a:t>
                      </a: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Cognitive skills: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Identifying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, discussing,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esearching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, producing, and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resenting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71531"/>
                  </a:ext>
                </a:extLst>
              </a:tr>
              <a:tr h="58146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Characteristics: 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Awareness-raising, Culturally-focused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Language skills: </a:t>
                      </a:r>
                      <a:b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Reading comprehension, speaking.</a:t>
                      </a: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79586"/>
                  </a:ext>
                </a:extLst>
              </a:tr>
              <a:tr h="58146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Keywords (5): 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</a:rPr>
                        <a:t>clothing, fashion, colonization, resistance, identity.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Designer: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Claudia Quevedo-Webb, Ph.D.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1052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AAE9BD2-FDDE-354A-851E-77EAE25AA335}"/>
              </a:ext>
            </a:extLst>
          </p:cNvPr>
          <p:cNvCxnSpPr/>
          <p:nvPr/>
        </p:nvCxnSpPr>
        <p:spPr>
          <a:xfrm>
            <a:off x="7635834" y="1698171"/>
            <a:ext cx="153191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erson, music, people, girl, female, celebration, dance, red, carnival, clothing, colorful, lady, ethnic, festival, dress, mexico, latin, culture, tradition, costume, traditional, folk, mexican, hispanic, folk dancing, multicultural">
            <a:extLst>
              <a:ext uri="{FF2B5EF4-FFF2-40B4-BE49-F238E27FC236}">
                <a16:creationId xmlns:a16="http://schemas.microsoft.com/office/drawing/2014/main" id="{4D17C8E0-E7CC-6347-8FF6-FEF3FDEC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201" y="686429"/>
            <a:ext cx="2431472" cy="32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237FE8-E4D5-CB4D-9512-5CC322E29CDB}"/>
              </a:ext>
            </a:extLst>
          </p:cNvPr>
          <p:cNvSpPr txBox="1"/>
          <p:nvPr/>
        </p:nvSpPr>
        <p:spPr>
          <a:xfrm>
            <a:off x="9574995" y="3928391"/>
            <a:ext cx="18229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hlinkClick r:id="rId4"/>
              </a:rPr>
              <a:t>Photo credit: https://pxhere.com/en/photo/1172976</a:t>
            </a:r>
            <a:r>
              <a:rPr lang="es-ES_tradnl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411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7B2BA5B-1894-4AF7-A31A-68B31038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F8292AA-2164-4B18-AEBD-CC13F4CA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92E3DD6-EE3F-4714-B087-11DF4E1FB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51E88-3833-9544-A567-62810367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cap="all" spc="-100" dirty="0"/>
              <a:t>La </a:t>
            </a:r>
            <a:r>
              <a:rPr lang="en-US" cap="all" spc="-100" dirty="0" err="1"/>
              <a:t>moda</a:t>
            </a:r>
            <a:r>
              <a:rPr lang="en-US" cap="all" spc="-100" dirty="0"/>
              <a:t> (activate prior knowledge)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D8A9-2934-9945-936F-D617DE00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2538919"/>
            <a:ext cx="4602152" cy="359688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_tradnl" dirty="0"/>
          </a:p>
          <a:p>
            <a:r>
              <a:rPr lang="es-ES_tradnl" dirty="0"/>
              <a:t>¿Qué significa la expresión en español “estar a la moda”? ¿puedes pensar en un famoso/a/e que está a la moda?</a:t>
            </a:r>
          </a:p>
          <a:p>
            <a:endParaRPr lang="es-ES_tradnl" dirty="0"/>
          </a:p>
          <a:p>
            <a:r>
              <a:rPr lang="es-ES_tradnl" dirty="0"/>
              <a:t>¿Existe una moda en tu universidad? ¿Cómo es?.</a:t>
            </a:r>
            <a:br>
              <a:rPr lang="es-ES_tradnl" dirty="0"/>
            </a:br>
            <a:endParaRPr lang="es-ES_tradnl" dirty="0"/>
          </a:p>
          <a:p>
            <a:r>
              <a:rPr lang="es-ES_tradnl" dirty="0"/>
              <a:t>¿Existe un traje típico de tu país?  ¿Cómo es?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5B8B2C1-56D3-48CF-B950-1C2F68E19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rgbClr val="C34D8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D37A8D7-D2CC-4162-895A-C3ECA645F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rgbClr val="C34D8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ite, star, country, celebration, red, symbol, flag, usa, america, american flag, holiday, blue, patriotism, national, july, patriot, stripes, liberty, united, us, nation, 4th, independence, fourth, red flag, states, patriotic, democracy, proud, usa flag, flag of the united states">
            <a:extLst>
              <a:ext uri="{FF2B5EF4-FFF2-40B4-BE49-F238E27FC236}">
                <a16:creationId xmlns:a16="http://schemas.microsoft.com/office/drawing/2014/main" id="{A1F0FCEF-EEC1-3043-882C-06D177101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r="2" b="2"/>
          <a:stretch/>
        </p:blipFill>
        <p:spPr bwMode="auto">
          <a:xfrm>
            <a:off x="8245165" y="3209731"/>
            <a:ext cx="3716680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vel, read, open, white, building, old, reading, student, stack, paper, page, bookshelf, education, research, textbook, aisle, science, bookstore, literature, study, library, books, text, university, school, learn, studying, learning, law, information, cover, college, intelligence, data, wisdom, knowledge, public library, literary">
            <a:extLst>
              <a:ext uri="{FF2B5EF4-FFF2-40B4-BE49-F238E27FC236}">
                <a16:creationId xmlns:a16="http://schemas.microsoft.com/office/drawing/2014/main" id="{E3A12F36-54E6-7946-BF72-64723E5C7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4" r="9759" b="-2"/>
          <a:stretch/>
        </p:blipFill>
        <p:spPr bwMode="auto"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0C4DA-456F-5144-8A08-DA7F384940AC}"/>
              </a:ext>
            </a:extLst>
          </p:cNvPr>
          <p:cNvSpPr txBox="1"/>
          <p:nvPr/>
        </p:nvSpPr>
        <p:spPr>
          <a:xfrm>
            <a:off x="10124862" y="842963"/>
            <a:ext cx="1695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hlinkClick r:id="rId5"/>
              </a:rPr>
              <a:t>Photo credit: https://pxhere.com/en/photo/706593</a:t>
            </a:r>
            <a:r>
              <a:rPr lang="es-ES_tradnl" sz="1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0F819-48B2-BE41-BEF7-27B05B0BFF96}"/>
              </a:ext>
            </a:extLst>
          </p:cNvPr>
          <p:cNvSpPr txBox="1"/>
          <p:nvPr/>
        </p:nvSpPr>
        <p:spPr>
          <a:xfrm>
            <a:off x="6073703" y="4631377"/>
            <a:ext cx="2010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hlinkClick r:id="rId5"/>
              </a:rPr>
              <a:t>Photo credit:</a:t>
            </a:r>
            <a:r>
              <a:rPr lang="es-ES_tradnl" sz="1000" dirty="0"/>
              <a:t> </a:t>
            </a:r>
            <a:r>
              <a:rPr lang="es-ES_tradnl" sz="1000" dirty="0">
                <a:hlinkClick r:id="rId6"/>
              </a:rPr>
              <a:t>https://pxhere.com/en/photo/637746</a:t>
            </a:r>
            <a:r>
              <a:rPr lang="es-ES_tradnl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42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B497-AD83-7246-A7BA-28A73C5E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/>
              <a:t>Relaciona la ropa de la columna de la izquierda con las imágenes de la derecha (</a:t>
            </a:r>
            <a:r>
              <a:rPr lang="es-ES_tradnl" sz="2800" dirty="0" err="1"/>
              <a:t>Provide</a:t>
            </a:r>
            <a:r>
              <a:rPr lang="es-ES_tradnl" sz="2800" dirty="0"/>
              <a:t> In-</a:t>
            </a:r>
            <a:r>
              <a:rPr lang="es-ES_tradnl" sz="2800" dirty="0" err="1"/>
              <a:t>Put</a:t>
            </a:r>
            <a:r>
              <a:rPr lang="es-ES_tradnl" sz="2800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94DB-3CFA-6441-8DEE-DC64D61F63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1800" dirty="0"/>
              <a:t>Sombrero</a:t>
            </a:r>
          </a:p>
          <a:p>
            <a:r>
              <a:rPr lang="es-ES_tradnl" sz="1800" dirty="0"/>
              <a:t>Pantalones</a:t>
            </a:r>
          </a:p>
          <a:p>
            <a:r>
              <a:rPr lang="es-ES_tradnl" dirty="0"/>
              <a:t>Chaqueta americana</a:t>
            </a:r>
          </a:p>
          <a:p>
            <a:r>
              <a:rPr lang="es-ES_tradnl" dirty="0"/>
              <a:t>Camisa</a:t>
            </a:r>
          </a:p>
          <a:p>
            <a:r>
              <a:rPr lang="es-ES_tradnl" dirty="0"/>
              <a:t>Cinturón</a:t>
            </a:r>
          </a:p>
          <a:p>
            <a:r>
              <a:rPr lang="es-ES_tradnl" sz="1800" dirty="0"/>
              <a:t>Camiseta</a:t>
            </a:r>
          </a:p>
          <a:p>
            <a:r>
              <a:rPr lang="es-ES_tradnl" dirty="0"/>
              <a:t>Vestido</a:t>
            </a:r>
          </a:p>
          <a:p>
            <a:r>
              <a:rPr lang="es-ES_tradnl" dirty="0"/>
              <a:t>Traje</a:t>
            </a:r>
          </a:p>
          <a:p>
            <a:r>
              <a:rPr lang="es-ES_tradnl" dirty="0"/>
              <a:t>Zapatos de tacón</a:t>
            </a:r>
            <a:endParaRPr lang="es-ES_tradnl" sz="1800" dirty="0"/>
          </a:p>
          <a:p>
            <a:endParaRPr lang="es-ES_tradnl" sz="1800" dirty="0"/>
          </a:p>
          <a:p>
            <a:endParaRPr lang="es-ES_tradnl" sz="1800" dirty="0"/>
          </a:p>
        </p:txBody>
      </p:sp>
      <p:pic>
        <p:nvPicPr>
          <p:cNvPr id="3074" name="Picture 2" descr="record, music, guitar, fashion, musician, guitar player, plucked string instruments">
            <a:extLst>
              <a:ext uri="{FF2B5EF4-FFF2-40B4-BE49-F238E27FC236}">
                <a16:creationId xmlns:a16="http://schemas.microsoft.com/office/drawing/2014/main" id="{CCD2D188-CAFE-944F-BFEF-89A81AF8C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83" y="2014194"/>
            <a:ext cx="3026427" cy="20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C4DFC-5F21-AE48-A433-725A89EEE447}"/>
              </a:ext>
            </a:extLst>
          </p:cNvPr>
          <p:cNvSpPr txBox="1"/>
          <p:nvPr/>
        </p:nvSpPr>
        <p:spPr>
          <a:xfrm>
            <a:off x="4172352" y="4031812"/>
            <a:ext cx="2940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hlinkClick r:id="rId4"/>
              </a:rPr>
              <a:t>Photo credit: https://pxhere.com/en/photo/13387</a:t>
            </a:r>
            <a:r>
              <a:rPr lang="es-ES_tradnl" sz="900" dirty="0"/>
              <a:t> </a:t>
            </a:r>
          </a:p>
        </p:txBody>
      </p:sp>
      <p:pic>
        <p:nvPicPr>
          <p:cNvPr id="3076" name="Picture 4" descr="watch, man, leather, clock, time, trunk, male, guy, leg, waiting, model, fashion, business, clothing, lady, arm, muscle, shirt, human body, pants, belt, textile, timetable, footwear, hurry, casual, businessman, interaction, abdomen, appointment, photo shoot, schedule, deadline, urgent, sense, short sleeves">
            <a:extLst>
              <a:ext uri="{FF2B5EF4-FFF2-40B4-BE49-F238E27FC236}">
                <a16:creationId xmlns:a16="http://schemas.microsoft.com/office/drawing/2014/main" id="{0B128654-9B10-3740-84F4-01B68C07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703" y="3977640"/>
            <a:ext cx="3021290" cy="201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EEE62-3CAD-334D-9D79-E12303AC064A}"/>
              </a:ext>
            </a:extLst>
          </p:cNvPr>
          <p:cNvSpPr txBox="1"/>
          <p:nvPr/>
        </p:nvSpPr>
        <p:spPr>
          <a:xfrm>
            <a:off x="8728643" y="5991833"/>
            <a:ext cx="22894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00" dirty="0">
                <a:hlinkClick r:id="rId6"/>
              </a:rPr>
              <a:t>https://pxhere.com/en/photo/948348</a:t>
            </a:r>
            <a:r>
              <a:rPr lang="es-ES_tradnl" sz="900" dirty="0"/>
              <a:t> </a:t>
            </a:r>
          </a:p>
        </p:txBody>
      </p:sp>
      <p:pic>
        <p:nvPicPr>
          <p:cNvPr id="3078" name="Picture 6" descr="desk, computer, work, suit, group, meeting, office, business, chef, men, team, women, portfolio, handshake, greeting, employees, business executive, businessperson">
            <a:extLst>
              <a:ext uri="{FF2B5EF4-FFF2-40B4-BE49-F238E27FC236}">
                <a16:creationId xmlns:a16="http://schemas.microsoft.com/office/drawing/2014/main" id="{3DE90EBC-64D1-0B47-8737-1EBC9EB19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07" y="1828943"/>
            <a:ext cx="2876798" cy="19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07C026-BE74-6A4F-B071-859C6AE5F1F2}"/>
              </a:ext>
            </a:extLst>
          </p:cNvPr>
          <p:cNvCxnSpPr>
            <a:cxnSpLocks/>
          </p:cNvCxnSpPr>
          <p:nvPr/>
        </p:nvCxnSpPr>
        <p:spPr>
          <a:xfrm flipV="1">
            <a:off x="5136872" y="2014194"/>
            <a:ext cx="2341613" cy="23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E9543B-28A6-964D-BDB6-2D6F94FDB503}"/>
              </a:ext>
            </a:extLst>
          </p:cNvPr>
          <p:cNvCxnSpPr/>
          <p:nvPr/>
        </p:nvCxnSpPr>
        <p:spPr>
          <a:xfrm>
            <a:off x="5948352" y="2484085"/>
            <a:ext cx="153191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DF340E-C772-1947-BEC8-100F5190831F}"/>
              </a:ext>
            </a:extLst>
          </p:cNvPr>
          <p:cNvCxnSpPr>
            <a:cxnSpLocks/>
          </p:cNvCxnSpPr>
          <p:nvPr/>
        </p:nvCxnSpPr>
        <p:spPr>
          <a:xfrm>
            <a:off x="5695012" y="3149103"/>
            <a:ext cx="17852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702D20-A1EF-A143-AC7B-F3A5B027D5E9}"/>
              </a:ext>
            </a:extLst>
          </p:cNvPr>
          <p:cNvCxnSpPr>
            <a:cxnSpLocks/>
          </p:cNvCxnSpPr>
          <p:nvPr/>
        </p:nvCxnSpPr>
        <p:spPr>
          <a:xfrm flipH="1">
            <a:off x="7720890" y="4180114"/>
            <a:ext cx="15398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65CF18-2BC9-6E4A-8581-185E15D4F31B}"/>
              </a:ext>
            </a:extLst>
          </p:cNvPr>
          <p:cNvCxnSpPr>
            <a:cxnSpLocks/>
          </p:cNvCxnSpPr>
          <p:nvPr/>
        </p:nvCxnSpPr>
        <p:spPr>
          <a:xfrm flipH="1">
            <a:off x="7720890" y="5591298"/>
            <a:ext cx="15398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A376EC-73B6-C942-AAF1-5A7980997C24}"/>
              </a:ext>
            </a:extLst>
          </p:cNvPr>
          <p:cNvCxnSpPr>
            <a:cxnSpLocks/>
          </p:cNvCxnSpPr>
          <p:nvPr/>
        </p:nvCxnSpPr>
        <p:spPr>
          <a:xfrm flipH="1">
            <a:off x="7592786" y="5862056"/>
            <a:ext cx="15398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ACC61A-2E96-E547-AEED-4CAD4F7AF9EC}"/>
              </a:ext>
            </a:extLst>
          </p:cNvPr>
          <p:cNvCxnSpPr>
            <a:cxnSpLocks/>
          </p:cNvCxnSpPr>
          <p:nvPr/>
        </p:nvCxnSpPr>
        <p:spPr>
          <a:xfrm flipH="1">
            <a:off x="7958726" y="2598716"/>
            <a:ext cx="15398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people, girl, woman, hair, flower, wind, photo, summer, female, model, spring, red, youth, autumn, fashion, freedom, lady, season, hairstyle, long hair, shoes, dress, hands, heels, beauty, beautiful, fine, russia, posture, photoshoot, femininity, tenderness, photo shoot, red dress, ease, riddle, art model, tomsk, dl">
            <a:extLst>
              <a:ext uri="{FF2B5EF4-FFF2-40B4-BE49-F238E27FC236}">
                <a16:creationId xmlns:a16="http://schemas.microsoft.com/office/drawing/2014/main" id="{E73DFF71-D7D4-274D-850E-199E8EDD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61" y="4351713"/>
            <a:ext cx="2741043" cy="18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17A333-CD5E-4349-8913-2ED76CA72A7E}"/>
              </a:ext>
            </a:extLst>
          </p:cNvPr>
          <p:cNvSpPr txBox="1"/>
          <p:nvPr/>
        </p:nvSpPr>
        <p:spPr>
          <a:xfrm>
            <a:off x="4475496" y="6148227"/>
            <a:ext cx="2284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00" dirty="0">
                <a:hlinkClick r:id="rId9"/>
              </a:rPr>
              <a:t>https://pxhere.com/en/photo/869156</a:t>
            </a:r>
            <a:r>
              <a:rPr lang="es-ES_tradnl" sz="900" dirty="0"/>
              <a:t>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59C720-6F6B-584B-B37D-1D136FFCF5CB}"/>
              </a:ext>
            </a:extLst>
          </p:cNvPr>
          <p:cNvCxnSpPr>
            <a:cxnSpLocks/>
          </p:cNvCxnSpPr>
          <p:nvPr/>
        </p:nvCxnSpPr>
        <p:spPr>
          <a:xfrm flipH="1">
            <a:off x="3890777" y="5263143"/>
            <a:ext cx="15398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9874E8-38CD-DF4C-8DD1-38C5E826799B}"/>
              </a:ext>
            </a:extLst>
          </p:cNvPr>
          <p:cNvCxnSpPr>
            <a:cxnSpLocks/>
          </p:cNvCxnSpPr>
          <p:nvPr/>
        </p:nvCxnSpPr>
        <p:spPr>
          <a:xfrm flipH="1">
            <a:off x="3715425" y="6107249"/>
            <a:ext cx="15398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35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859D5-CA63-DE4B-85A9-3CC0E0EC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s-ES_tradnl" sz="4400"/>
              <a:t>¿Qué dice la ropa sobre nosotrxs?</a:t>
            </a:r>
            <a:br>
              <a:rPr lang="es-ES_tradnl" sz="4400" dirty="0"/>
            </a:br>
            <a:br>
              <a:rPr lang="es-ES_tradnl" sz="4400" dirty="0"/>
            </a:br>
            <a:r>
              <a:rPr lang="es-ES_tradnl" sz="2800"/>
              <a:t>(</a:t>
            </a:r>
            <a:r>
              <a:rPr lang="es-ES_tradnl" sz="2800" err="1"/>
              <a:t>Awareness</a:t>
            </a:r>
            <a:r>
              <a:rPr lang="es-ES_tradnl" sz="2800"/>
              <a:t> –</a:t>
            </a:r>
            <a:r>
              <a:rPr lang="es-ES_tradnl" sz="2800" err="1"/>
              <a:t>raising</a:t>
            </a:r>
            <a:r>
              <a:rPr lang="es-ES_tradnl" sz="2800" dirty="0"/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648A-8B49-AD47-A34D-709CD45F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Discute las siguientes preguntas con tu grupo: </a:t>
            </a:r>
          </a:p>
          <a:p>
            <a:pPr>
              <a:buClr>
                <a:srgbClr val="262626"/>
              </a:buClr>
            </a:pPr>
            <a:endParaRPr lang="es-ES_tradnl" sz="2000" dirty="0"/>
          </a:p>
          <a:p>
            <a:pPr>
              <a:buClr>
                <a:srgbClr val="262626"/>
              </a:buClr>
            </a:pPr>
            <a:r>
              <a:rPr lang="es-ES_tradnl" sz="2000" dirty="0"/>
              <a:t>¿Qué puedes saber de alguien por su ropa? </a:t>
            </a:r>
            <a:endParaRPr lang="es-ES_tradnl"/>
          </a:p>
          <a:p>
            <a:endParaRPr lang="es-ES_tradnl" sz="2000" dirty="0"/>
          </a:p>
          <a:p>
            <a:r>
              <a:rPr lang="es-ES_tradnl" sz="2000" dirty="0"/>
              <a:t>En tu opinión, ¿es la ropa una señal de identidad?  ¿Por qué?</a:t>
            </a:r>
          </a:p>
          <a:p>
            <a:endParaRPr lang="es-ES_tradnl" sz="2000" dirty="0"/>
          </a:p>
          <a:p>
            <a:endParaRPr lang="es-ES_tradnl" sz="1900" dirty="0"/>
          </a:p>
        </p:txBody>
      </p:sp>
    </p:spTree>
    <p:extLst>
      <p:ext uri="{BB962C8B-B14F-4D97-AF65-F5344CB8AC3E}">
        <p14:creationId xmlns:p14="http://schemas.microsoft.com/office/powerpoint/2010/main" val="168190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4429D-314E-0F4F-AB97-6BDED3F5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El traje típico</a:t>
            </a:r>
            <a:br>
              <a:rPr lang="es-ES" b="1" dirty="0"/>
            </a:br>
            <a:r>
              <a:rPr lang="es-ES" b="1" dirty="0"/>
              <a:t>(</a:t>
            </a:r>
            <a:r>
              <a:rPr lang="es-ES_tradnl" dirty="0"/>
              <a:t>Use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language</a:t>
            </a:r>
            <a:r>
              <a:rPr lang="es-ES_tradnl"/>
              <a:t> 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647E-6CDE-D848-865E-90711702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Con tu </a:t>
            </a:r>
            <a:r>
              <a:rPr lang="es-ES" dirty="0" err="1"/>
              <a:t>compañerx</a:t>
            </a:r>
            <a:r>
              <a:rPr lang="es-ES" dirty="0"/>
              <a:t>, elige un país hispano/latino y busca </a:t>
            </a:r>
            <a:r>
              <a:rPr lang="es-ES" b="1" u="sng" dirty="0"/>
              <a:t>cuál es su traje típico.</a:t>
            </a:r>
          </a:p>
          <a:p>
            <a:pPr lvl="0"/>
            <a:endParaRPr lang="en-US" dirty="0"/>
          </a:p>
          <a:p>
            <a:pPr lvl="0"/>
            <a:r>
              <a:rPr lang="es-ES" b="1" u="sng" dirty="0"/>
              <a:t>Describe</a:t>
            </a:r>
            <a:r>
              <a:rPr lang="es-ES" dirty="0"/>
              <a:t> el traje, ¿qué prendas de ropa lo componen? ¿Es igual para mujeres y para hombres? Si no es así, ¿qué diferencias hay?</a:t>
            </a:r>
          </a:p>
          <a:p>
            <a:pPr lvl="0"/>
            <a:endParaRPr lang="en-US" dirty="0"/>
          </a:p>
          <a:p>
            <a:pPr lvl="0"/>
            <a:r>
              <a:rPr lang="es-ES" dirty="0"/>
              <a:t>¿En qué </a:t>
            </a:r>
            <a:r>
              <a:rPr lang="es-ES" b="1" u="sng" dirty="0"/>
              <a:t>ocasiones</a:t>
            </a:r>
            <a:r>
              <a:rPr lang="es-ES" dirty="0"/>
              <a:t> utilizan este traje?</a:t>
            </a:r>
          </a:p>
          <a:p>
            <a:pPr lvl="0"/>
            <a:endParaRPr lang="en-US" dirty="0"/>
          </a:p>
          <a:p>
            <a:pPr lvl="0"/>
            <a:r>
              <a:rPr lang="es-ES" b="1" u="sng" dirty="0"/>
              <a:t>Prepárense para compartir sus respuestas y mostrar una foto.</a:t>
            </a:r>
            <a:endParaRPr lang="en-US" b="1" u="sng" dirty="0"/>
          </a:p>
          <a:p>
            <a:endParaRPr lang="es-ES_tradnl" dirty="0"/>
          </a:p>
        </p:txBody>
      </p:sp>
      <p:pic>
        <p:nvPicPr>
          <p:cNvPr id="4" name="Picture 2" descr="person, music, people, girl, female, celebration, dance, red, carnival, clothing, colorful, lady, ethnic, festival, dress, mexico, latin, culture, tradition, costume, traditional, folk, mexican, hispanic, folk dancing, multicultural">
            <a:extLst>
              <a:ext uri="{FF2B5EF4-FFF2-40B4-BE49-F238E27FC236}">
                <a16:creationId xmlns:a16="http://schemas.microsoft.com/office/drawing/2014/main" id="{91921173-E5CE-2F47-9818-D873CAFC6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r="9573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E9E97B-A10B-CF48-B024-63286AEB072A}"/>
              </a:ext>
            </a:extLst>
          </p:cNvPr>
          <p:cNvSpPr txBox="1"/>
          <p:nvPr/>
        </p:nvSpPr>
        <p:spPr>
          <a:xfrm>
            <a:off x="9457648" y="5838882"/>
            <a:ext cx="18229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hlinkClick r:id="rId4"/>
              </a:rPr>
              <a:t>Photo credit: https://pxhere.com/en/photo/1172976</a:t>
            </a:r>
            <a:r>
              <a:rPr lang="es-ES_tradnl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3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D2ECE-C9C5-B841-A1C3-42D65E84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248823"/>
            <a:ext cx="9792208" cy="1527078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El traje como resistencia a la colonización: </a:t>
            </a:r>
            <a:r>
              <a:rPr lang="es-ES_tradnl"/>
              <a:t>lectura y comprensión (Cultural input and use </a:t>
            </a:r>
            <a:r>
              <a:rPr lang="es-ES_tradnl" err="1"/>
              <a:t>of</a:t>
            </a:r>
            <a:r>
              <a:rPr lang="es-ES_tradnl"/>
              <a:t> </a:t>
            </a:r>
            <a:r>
              <a:rPr lang="es-ES_tradnl" err="1"/>
              <a:t>language</a:t>
            </a:r>
            <a:r>
              <a:rPr lang="es-ES_tradnl"/>
              <a:t>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B84E2-2225-984C-AF81-BA205E3C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146" y="1720630"/>
            <a:ext cx="9792208" cy="34078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830" indent="0">
              <a:lnSpc>
                <a:spcPct val="110000"/>
              </a:lnSpc>
              <a:buNone/>
            </a:pPr>
            <a:r>
              <a:rPr lang="es-ES" sz="1200" b="1" dirty="0"/>
              <a:t>Lectura del texto en grupo y responde con tu </a:t>
            </a:r>
            <a:r>
              <a:rPr lang="es-ES" sz="1200" b="1" dirty="0" err="1"/>
              <a:t>compañerx</a:t>
            </a:r>
            <a:r>
              <a:rPr lang="es-ES" sz="1200" b="1" dirty="0"/>
              <a:t> a las siguientes preguntas.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200" b="1" u="sng" dirty="0"/>
              <a:t>LECTURA:</a:t>
            </a:r>
          </a:p>
          <a:p>
            <a:pPr>
              <a:lnSpc>
                <a:spcPct val="110000"/>
              </a:lnSpc>
            </a:pPr>
            <a:r>
              <a:rPr lang="es-ES" sz="1200" dirty="0"/>
              <a:t>En las zonas rurales del Perú, el traje es </a:t>
            </a:r>
            <a:r>
              <a:rPr lang="es-ES" sz="1200" b="1" dirty="0"/>
              <a:t>un importante distintivo</a:t>
            </a:r>
            <a:r>
              <a:rPr lang="es-ES" sz="1200" dirty="0"/>
              <a:t>, fruto del sincretismo de los </a:t>
            </a:r>
            <a:r>
              <a:rPr lang="es-ES" sz="1200" b="1" dirty="0"/>
              <a:t>elementos prehispánicos </a:t>
            </a:r>
            <a:r>
              <a:rPr lang="es-ES" sz="1200" dirty="0"/>
              <a:t>con la </a:t>
            </a:r>
            <a:r>
              <a:rPr lang="es-ES" sz="1200" b="1" dirty="0"/>
              <a:t>ropa europea</a:t>
            </a:r>
            <a:r>
              <a:rPr lang="es-ES" sz="1200" dirty="0"/>
              <a:t> que fue necesario llevar durante el periodo colonial. Muchos indígenas lo utilizaron como </a:t>
            </a:r>
            <a:r>
              <a:rPr lang="es-ES" sz="1200" b="1" dirty="0"/>
              <a:t>forma de resistencia </a:t>
            </a:r>
            <a:r>
              <a:rPr lang="es-ES" sz="1200" dirty="0"/>
              <a:t>a la colonización, ya que durante la conquista española el traje típico peruano estuvo prohibido (</a:t>
            </a:r>
            <a:r>
              <a:rPr lang="es-ES" sz="1200" i="1" dirty="0" err="1"/>
              <a:t>was</a:t>
            </a:r>
            <a:r>
              <a:rPr lang="es-ES" sz="1200" i="1" dirty="0"/>
              <a:t> </a:t>
            </a:r>
            <a:r>
              <a:rPr lang="es-ES" sz="1200" i="1" dirty="0" err="1"/>
              <a:t>forbidden</a:t>
            </a:r>
            <a:r>
              <a:rPr lang="es-ES" sz="1200" dirty="0"/>
              <a:t>). Lo llevaron debajo de las prendas de ropa españolas.</a:t>
            </a:r>
          </a:p>
          <a:p>
            <a:pPr>
              <a:lnSpc>
                <a:spcPct val="110000"/>
              </a:lnSpc>
            </a:pPr>
            <a:r>
              <a:rPr lang="es-ES" sz="1200" b="1" dirty="0"/>
              <a:t>Los hombres </a:t>
            </a:r>
            <a:r>
              <a:rPr lang="es-ES" sz="1200" dirty="0"/>
              <a:t>llevan prendas de ropa como el poncho que tiene colores brillantes y abrigan mucho. Es una pieza grande con una obertura en medio para meter la cabeza. Es habitual usarlo en eventos especiales.</a:t>
            </a:r>
          </a:p>
          <a:p>
            <a:pPr>
              <a:lnSpc>
                <a:spcPct val="110000"/>
              </a:lnSpc>
            </a:pPr>
            <a:r>
              <a:rPr lang="es-ES" sz="1200" dirty="0"/>
              <a:t>Las partes principales de la ropa típica de </a:t>
            </a:r>
            <a:r>
              <a:rPr lang="es-ES" sz="1200" b="1" dirty="0"/>
              <a:t>las mujeres </a:t>
            </a:r>
            <a:r>
              <a:rPr lang="es-ES" sz="1200" dirty="0"/>
              <a:t>de este país son: los ponchos, los vestidos, las mantas, las faldas, las túnicas y los sombreros. Cada traje o pieza de ropa difiere mucho entre una región y otra, porque de este modo pueden mostrar las peculiaridades de cada ciudad o pueblo. Por ejemplo, las personas pueden saber si una mujer es de pueblo o de ciudad mirando su sombrero o si proviene de una familia rica o pobre. Las mujeres suelen usar paños en los hombros, que son piezas rectangulares de tela tejida a mano. 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200" dirty="0"/>
          </a:p>
          <a:p>
            <a:pPr marL="0" indent="0">
              <a:lnSpc>
                <a:spcPct val="110000"/>
              </a:lnSpc>
              <a:buNone/>
            </a:pPr>
            <a:r>
              <a:rPr lang="es-ES" sz="1200" b="1" u="sng" dirty="0"/>
              <a:t>PREGUNTAS DE COMPRENSIÓN:</a:t>
            </a:r>
          </a:p>
          <a:p>
            <a:pPr lvl="0">
              <a:lnSpc>
                <a:spcPct val="110000"/>
              </a:lnSpc>
            </a:pPr>
            <a:r>
              <a:rPr lang="es-ES" sz="1200" dirty="0"/>
              <a:t>¿Por qué los indígenas utilizaron el traje típico debajo de la ropa española?</a:t>
            </a:r>
            <a:endParaRPr lang="en-US" sz="1200" dirty="0"/>
          </a:p>
          <a:p>
            <a:pPr lvl="0">
              <a:lnSpc>
                <a:spcPct val="110000"/>
              </a:lnSpc>
            </a:pPr>
            <a:r>
              <a:rPr lang="es-ES" sz="1200" dirty="0"/>
              <a:t>¿Cuál es la prenda de ropa típica de los hombres?</a:t>
            </a:r>
            <a:endParaRPr lang="en-US" sz="1200" dirty="0"/>
          </a:p>
          <a:p>
            <a:pPr>
              <a:lnSpc>
                <a:spcPct val="110000"/>
              </a:lnSpc>
            </a:pPr>
            <a:r>
              <a:rPr lang="es-ES" sz="1200" dirty="0"/>
              <a:t>¿Por qué son diferentes las prendas femeninas? ¿Qué muestran estas diferencias?</a:t>
            </a:r>
          </a:p>
          <a:p>
            <a:pPr>
              <a:lnSpc>
                <a:spcPct val="110000"/>
              </a:lnSpc>
            </a:pP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34493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05FE7-E2D6-E74B-8A53-102DEEFA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s-ES_tradnl" sz="4400" dirty="0">
                <a:solidFill>
                  <a:srgbClr val="FFFFFF"/>
                </a:solidFill>
              </a:rPr>
              <a:t>Reflexión sobre la moda, la identidad y la resistencia</a:t>
            </a:r>
            <a:br>
              <a:rPr lang="es-ES_tradnl" sz="4400" dirty="0">
                <a:solidFill>
                  <a:srgbClr val="FFFFFF"/>
                </a:solidFill>
              </a:rPr>
            </a:br>
            <a:r>
              <a:rPr lang="es-ES_tradnl" sz="4400" dirty="0">
                <a:solidFill>
                  <a:srgbClr val="FFFFFF"/>
                </a:solidFill>
              </a:rPr>
              <a:t>(</a:t>
            </a:r>
            <a:r>
              <a:rPr lang="es-ES_tradnl" sz="4400" dirty="0" err="1">
                <a:solidFill>
                  <a:srgbClr val="FFFFFF"/>
                </a:solidFill>
              </a:rPr>
              <a:t>Closure</a:t>
            </a:r>
            <a:r>
              <a:rPr lang="es-ES_tradnl" sz="44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AC3EB-6CFC-5341-B1BB-1FE8B5BC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36416"/>
            <a:ext cx="5178168" cy="4985169"/>
          </a:xfrm>
        </p:spPr>
        <p:txBody>
          <a:bodyPr anchor="ctr">
            <a:normAutofit/>
          </a:bodyPr>
          <a:lstStyle/>
          <a:p>
            <a:r>
              <a:rPr lang="es-ES_tradnl" sz="2000" dirty="0"/>
              <a:t>En Perú, muchos indígenas utilizaron sus ropas típicas como forma de resistencia a la colonización, </a:t>
            </a:r>
            <a:r>
              <a:rPr lang="es-ES" sz="2000" dirty="0"/>
              <a:t>¿crees que la moda puede utilizarse como arma (</a:t>
            </a:r>
            <a:r>
              <a:rPr lang="es-ES" sz="2000" i="1" dirty="0"/>
              <a:t>as a </a:t>
            </a:r>
            <a:r>
              <a:rPr lang="es-ES" sz="2000" i="1" dirty="0" err="1"/>
              <a:t>weapon</a:t>
            </a:r>
            <a:r>
              <a:rPr lang="es-ES" sz="2000" dirty="0"/>
              <a:t>) de resistencia? ¿Puedes poner un ejemplo?</a:t>
            </a:r>
            <a:r>
              <a:rPr lang="es-ES" sz="2000" i="1" dirty="0"/>
              <a:t> </a:t>
            </a:r>
            <a:endParaRPr lang="en-US" sz="2000" i="1" dirty="0"/>
          </a:p>
          <a:p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631159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1B2C2F"/>
      </a:dk2>
      <a:lt2>
        <a:srgbClr val="F3F0F0"/>
      </a:lt2>
      <a:accent1>
        <a:srgbClr val="3BB1AE"/>
      </a:accent1>
      <a:accent2>
        <a:srgbClr val="46B382"/>
      </a:accent2>
      <a:accent3>
        <a:srgbClr val="4D96C3"/>
      </a:accent3>
      <a:accent4>
        <a:srgbClr val="B13BAD"/>
      </a:accent4>
      <a:accent5>
        <a:srgbClr val="C34D8D"/>
      </a:accent5>
      <a:accent6>
        <a:srgbClr val="B13B4A"/>
      </a:accent6>
      <a:hlink>
        <a:srgbClr val="C2494D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Widescreen</PresentationFormat>
  <Paragraphs>85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SavonVTI</vt:lpstr>
      <vt:lpstr>La ropa y la identidad </vt:lpstr>
      <vt:lpstr>PowerPoint Presentation</vt:lpstr>
      <vt:lpstr>La moda (activate prior knowledge)</vt:lpstr>
      <vt:lpstr>Relaciona la ropa de la columna de la izquierda con las imágenes de la derecha (Provide In-Put) </vt:lpstr>
      <vt:lpstr>¿Qué dice la ropa sobre nosotrxs?  (Awareness –raising)</vt:lpstr>
      <vt:lpstr>El traje típico (Use of language I)</vt:lpstr>
      <vt:lpstr>El traje como resistencia a la colonización: lectura y comprensión (Cultural input and use of language II)</vt:lpstr>
      <vt:lpstr>Reflexión sobre la moda, la identidad y la resistencia (Closure)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ropa y la identidad  (lESSON plan beginners ii)</dc:title>
  <dc:creator>Quevedo-Webb, Claudia</dc:creator>
  <cp:lastModifiedBy>Quevedo-Webb, Claudia</cp:lastModifiedBy>
  <cp:revision>40</cp:revision>
  <dcterms:created xsi:type="dcterms:W3CDTF">2021-05-06T15:02:54Z</dcterms:created>
  <dcterms:modified xsi:type="dcterms:W3CDTF">2021-05-06T17:08:35Z</dcterms:modified>
</cp:coreProperties>
</file>