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1"/>
  </p:notesMasterIdLst>
  <p:sldIdLst>
    <p:sldId id="285" r:id="rId2"/>
    <p:sldId id="258" r:id="rId3"/>
    <p:sldId id="286" r:id="rId4"/>
    <p:sldId id="289" r:id="rId5"/>
    <p:sldId id="288" r:id="rId6"/>
    <p:sldId id="281" r:id="rId7"/>
    <p:sldId id="291" r:id="rId8"/>
    <p:sldId id="282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145"/>
  </p:normalViewPr>
  <p:slideViewPr>
    <p:cSldViewPr snapToGrid="0" snapToObjects="1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6D307-F09E-4405-91BF-888DD96D83CF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94453A-10B1-4021-93A3-345FC52101AC}">
      <dgm:prSet/>
      <dgm:spPr/>
      <dgm:t>
        <a:bodyPr/>
        <a:lstStyle/>
        <a:p>
          <a:r>
            <a:rPr lang="es-ES_tradnl" dirty="0"/>
            <a:t>¿Cómo se llama la persona del grupo 1? ¿De dónde es?</a:t>
          </a:r>
          <a:endParaRPr lang="en-US" dirty="0"/>
        </a:p>
      </dgm:t>
    </dgm:pt>
    <dgm:pt modelId="{3A38DA25-9CBE-49F6-B68B-725D0C980D41}" type="parTrans" cxnId="{8D4326B2-A7AB-4BB7-8980-E0D96B29D72C}">
      <dgm:prSet/>
      <dgm:spPr/>
      <dgm:t>
        <a:bodyPr/>
        <a:lstStyle/>
        <a:p>
          <a:endParaRPr lang="en-US"/>
        </a:p>
      </dgm:t>
    </dgm:pt>
    <dgm:pt modelId="{B4B94F9C-94DC-4EC7-B094-2EEB137F89F0}" type="sibTrans" cxnId="{8D4326B2-A7AB-4BB7-8980-E0D96B29D72C}">
      <dgm:prSet/>
      <dgm:spPr/>
      <dgm:t>
        <a:bodyPr/>
        <a:lstStyle/>
        <a:p>
          <a:endParaRPr lang="en-US"/>
        </a:p>
      </dgm:t>
    </dgm:pt>
    <dgm:pt modelId="{C354CC06-0258-48A0-900E-636B42C6D32D}">
      <dgm:prSet/>
      <dgm:spPr/>
      <dgm:t>
        <a:bodyPr/>
        <a:lstStyle/>
        <a:p>
          <a:r>
            <a:rPr lang="es-ES_tradnl" dirty="0"/>
            <a:t>¿Cómo es la persona del grupo 2? ¿Cuál es su trabajo?</a:t>
          </a:r>
          <a:endParaRPr lang="en-US" dirty="0"/>
        </a:p>
      </dgm:t>
    </dgm:pt>
    <dgm:pt modelId="{18A6999E-EE6E-404B-87AF-49172FF51F21}" type="parTrans" cxnId="{F5C5FB9C-C9AE-4CEE-B1F4-5BDEE53E7EB1}">
      <dgm:prSet/>
      <dgm:spPr/>
      <dgm:t>
        <a:bodyPr/>
        <a:lstStyle/>
        <a:p>
          <a:endParaRPr lang="en-US"/>
        </a:p>
      </dgm:t>
    </dgm:pt>
    <dgm:pt modelId="{65C8D1BD-56B5-40F2-98D2-547591B35E31}" type="sibTrans" cxnId="{F5C5FB9C-C9AE-4CEE-B1F4-5BDEE53E7EB1}">
      <dgm:prSet/>
      <dgm:spPr/>
      <dgm:t>
        <a:bodyPr/>
        <a:lstStyle/>
        <a:p>
          <a:endParaRPr lang="en-US"/>
        </a:p>
      </dgm:t>
    </dgm:pt>
    <dgm:pt modelId="{81F24134-6AF2-4319-852E-B2F2745EDC78}">
      <dgm:prSet/>
      <dgm:spPr/>
      <dgm:t>
        <a:bodyPr/>
        <a:lstStyle/>
        <a:p>
          <a:r>
            <a:rPr lang="es-ES_tradnl" dirty="0"/>
            <a:t>¿Cómo se llama la persona del grupo 3? ¿Cuál es su trabajo?</a:t>
          </a:r>
          <a:endParaRPr lang="en-US" dirty="0"/>
        </a:p>
      </dgm:t>
    </dgm:pt>
    <dgm:pt modelId="{09A51268-BF19-45F6-B531-109582DE3B7B}" type="parTrans" cxnId="{1153C6B1-1D1B-46C9-81BA-0783A695168F}">
      <dgm:prSet/>
      <dgm:spPr/>
      <dgm:t>
        <a:bodyPr/>
        <a:lstStyle/>
        <a:p>
          <a:endParaRPr lang="en-US"/>
        </a:p>
      </dgm:t>
    </dgm:pt>
    <dgm:pt modelId="{F5B818BA-F25D-48B0-8DB4-6F6E409E4394}" type="sibTrans" cxnId="{1153C6B1-1D1B-46C9-81BA-0783A695168F}">
      <dgm:prSet/>
      <dgm:spPr/>
      <dgm:t>
        <a:bodyPr/>
        <a:lstStyle/>
        <a:p>
          <a:endParaRPr lang="en-US"/>
        </a:p>
      </dgm:t>
    </dgm:pt>
    <dgm:pt modelId="{43394207-2163-4C28-A41F-EAC2466AA42B}">
      <dgm:prSet/>
      <dgm:spPr/>
      <dgm:t>
        <a:bodyPr/>
        <a:lstStyle/>
        <a:p>
          <a:r>
            <a:rPr lang="es-ES_tradnl" dirty="0"/>
            <a:t>¿Cómo es la persona del grupo 4? ¿Cuál es su trabajo?</a:t>
          </a:r>
          <a:endParaRPr lang="en-US" dirty="0"/>
        </a:p>
      </dgm:t>
    </dgm:pt>
    <dgm:pt modelId="{2B94CC4F-8374-4995-9963-6F2CEABBE420}" type="parTrans" cxnId="{3FDE16BB-70D4-4DBE-96BE-0AC02FC7AED3}">
      <dgm:prSet/>
      <dgm:spPr/>
      <dgm:t>
        <a:bodyPr/>
        <a:lstStyle/>
        <a:p>
          <a:endParaRPr lang="en-US"/>
        </a:p>
      </dgm:t>
    </dgm:pt>
    <dgm:pt modelId="{CE48288D-4904-4987-B73F-626B54D04236}" type="sibTrans" cxnId="{3FDE16BB-70D4-4DBE-96BE-0AC02FC7AED3}">
      <dgm:prSet/>
      <dgm:spPr/>
      <dgm:t>
        <a:bodyPr/>
        <a:lstStyle/>
        <a:p>
          <a:endParaRPr lang="en-US"/>
        </a:p>
      </dgm:t>
    </dgm:pt>
    <dgm:pt modelId="{62921D16-A9A1-D246-888F-1A011CBE8007}" type="pres">
      <dgm:prSet presAssocID="{3236D307-F09E-4405-91BF-888DD96D83CF}" presName="matrix" presStyleCnt="0">
        <dgm:presLayoutVars>
          <dgm:chMax val="1"/>
          <dgm:dir/>
          <dgm:resizeHandles val="exact"/>
        </dgm:presLayoutVars>
      </dgm:prSet>
      <dgm:spPr/>
    </dgm:pt>
    <dgm:pt modelId="{AC37408F-7909-F94F-8D8E-599B4BF61323}" type="pres">
      <dgm:prSet presAssocID="{3236D307-F09E-4405-91BF-888DD96D83CF}" presName="diamond" presStyleLbl="bgShp" presStyleIdx="0" presStyleCnt="1"/>
      <dgm:spPr/>
    </dgm:pt>
    <dgm:pt modelId="{CA4BC19E-F64C-1345-9A46-6711E26CCC7B}" type="pres">
      <dgm:prSet presAssocID="{3236D307-F09E-4405-91BF-888DD96D83C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08EC90D-CA69-2F42-A584-8229CD86A07E}" type="pres">
      <dgm:prSet presAssocID="{3236D307-F09E-4405-91BF-888DD96D83C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7A458A9-1119-B54F-BA09-2CCAA374A1C7}" type="pres">
      <dgm:prSet presAssocID="{3236D307-F09E-4405-91BF-888DD96D83C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3C0AF4-58AC-9943-9C39-BB9260E85D83}" type="pres">
      <dgm:prSet presAssocID="{3236D307-F09E-4405-91BF-888DD96D83C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1FA8C61-D7AB-574B-949C-CE576B02D590}" type="presOf" srcId="{B494453A-10B1-4021-93A3-345FC52101AC}" destId="{CA4BC19E-F64C-1345-9A46-6711E26CCC7B}" srcOrd="0" destOrd="0" presId="urn:microsoft.com/office/officeart/2005/8/layout/matrix3"/>
    <dgm:cxn modelId="{C774A36D-D1CC-7A48-AD84-69CE35A282B0}" type="presOf" srcId="{43394207-2163-4C28-A41F-EAC2466AA42B}" destId="{653C0AF4-58AC-9943-9C39-BB9260E85D83}" srcOrd="0" destOrd="0" presId="urn:microsoft.com/office/officeart/2005/8/layout/matrix3"/>
    <dgm:cxn modelId="{90033297-6DF2-6346-A1FC-DF12F093E544}" type="presOf" srcId="{3236D307-F09E-4405-91BF-888DD96D83CF}" destId="{62921D16-A9A1-D246-888F-1A011CBE8007}" srcOrd="0" destOrd="0" presId="urn:microsoft.com/office/officeart/2005/8/layout/matrix3"/>
    <dgm:cxn modelId="{8103839C-E1D7-1241-BA24-81341DCF7C45}" type="presOf" srcId="{C354CC06-0258-48A0-900E-636B42C6D32D}" destId="{208EC90D-CA69-2F42-A584-8229CD86A07E}" srcOrd="0" destOrd="0" presId="urn:microsoft.com/office/officeart/2005/8/layout/matrix3"/>
    <dgm:cxn modelId="{F5C5FB9C-C9AE-4CEE-B1F4-5BDEE53E7EB1}" srcId="{3236D307-F09E-4405-91BF-888DD96D83CF}" destId="{C354CC06-0258-48A0-900E-636B42C6D32D}" srcOrd="1" destOrd="0" parTransId="{18A6999E-EE6E-404B-87AF-49172FF51F21}" sibTransId="{65C8D1BD-56B5-40F2-98D2-547591B35E31}"/>
    <dgm:cxn modelId="{1153C6B1-1D1B-46C9-81BA-0783A695168F}" srcId="{3236D307-F09E-4405-91BF-888DD96D83CF}" destId="{81F24134-6AF2-4319-852E-B2F2745EDC78}" srcOrd="2" destOrd="0" parTransId="{09A51268-BF19-45F6-B531-109582DE3B7B}" sibTransId="{F5B818BA-F25D-48B0-8DB4-6F6E409E4394}"/>
    <dgm:cxn modelId="{8D4326B2-A7AB-4BB7-8980-E0D96B29D72C}" srcId="{3236D307-F09E-4405-91BF-888DD96D83CF}" destId="{B494453A-10B1-4021-93A3-345FC52101AC}" srcOrd="0" destOrd="0" parTransId="{3A38DA25-9CBE-49F6-B68B-725D0C980D41}" sibTransId="{B4B94F9C-94DC-4EC7-B094-2EEB137F89F0}"/>
    <dgm:cxn modelId="{3FDE16BB-70D4-4DBE-96BE-0AC02FC7AED3}" srcId="{3236D307-F09E-4405-91BF-888DD96D83CF}" destId="{43394207-2163-4C28-A41F-EAC2466AA42B}" srcOrd="3" destOrd="0" parTransId="{2B94CC4F-8374-4995-9963-6F2CEABBE420}" sibTransId="{CE48288D-4904-4987-B73F-626B54D04236}"/>
    <dgm:cxn modelId="{30C2DCE4-2824-C948-BF6A-56A080B79FDF}" type="presOf" srcId="{81F24134-6AF2-4319-852E-B2F2745EDC78}" destId="{57A458A9-1119-B54F-BA09-2CCAA374A1C7}" srcOrd="0" destOrd="0" presId="urn:microsoft.com/office/officeart/2005/8/layout/matrix3"/>
    <dgm:cxn modelId="{F172B6F3-F17C-DC43-8E73-022695FA3BD0}" type="presParOf" srcId="{62921D16-A9A1-D246-888F-1A011CBE8007}" destId="{AC37408F-7909-F94F-8D8E-599B4BF61323}" srcOrd="0" destOrd="0" presId="urn:microsoft.com/office/officeart/2005/8/layout/matrix3"/>
    <dgm:cxn modelId="{0FDA96F9-7EBA-AA45-92A2-A2AE513D2B75}" type="presParOf" srcId="{62921D16-A9A1-D246-888F-1A011CBE8007}" destId="{CA4BC19E-F64C-1345-9A46-6711E26CCC7B}" srcOrd="1" destOrd="0" presId="urn:microsoft.com/office/officeart/2005/8/layout/matrix3"/>
    <dgm:cxn modelId="{F636A572-A460-9843-A16F-3A88794CB4CC}" type="presParOf" srcId="{62921D16-A9A1-D246-888F-1A011CBE8007}" destId="{208EC90D-CA69-2F42-A584-8229CD86A07E}" srcOrd="2" destOrd="0" presId="urn:microsoft.com/office/officeart/2005/8/layout/matrix3"/>
    <dgm:cxn modelId="{9E498C36-DB78-0E4E-BB39-946B256BD274}" type="presParOf" srcId="{62921D16-A9A1-D246-888F-1A011CBE8007}" destId="{57A458A9-1119-B54F-BA09-2CCAA374A1C7}" srcOrd="3" destOrd="0" presId="urn:microsoft.com/office/officeart/2005/8/layout/matrix3"/>
    <dgm:cxn modelId="{82BC773E-77A0-3A48-81C4-ED32D4D47BF4}" type="presParOf" srcId="{62921D16-A9A1-D246-888F-1A011CBE8007}" destId="{653C0AF4-58AC-9943-9C39-BB9260E85D8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7408F-7909-F94F-8D8E-599B4BF61323}">
      <dsp:nvSpPr>
        <dsp:cNvPr id="0" name=""/>
        <dsp:cNvSpPr/>
      </dsp:nvSpPr>
      <dsp:spPr>
        <a:xfrm>
          <a:off x="633034" y="0"/>
          <a:ext cx="5541264" cy="554126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BC19E-F64C-1345-9A46-6711E26CCC7B}">
      <dsp:nvSpPr>
        <dsp:cNvPr id="0" name=""/>
        <dsp:cNvSpPr/>
      </dsp:nvSpPr>
      <dsp:spPr>
        <a:xfrm>
          <a:off x="1159454" y="526420"/>
          <a:ext cx="2161092" cy="21610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¿Cómo se llama la persona del grupo 1? ¿De dónde es?</a:t>
          </a:r>
          <a:endParaRPr lang="en-US" sz="2100" kern="1200" dirty="0"/>
        </a:p>
      </dsp:txBody>
      <dsp:txXfrm>
        <a:off x="1264950" y="631916"/>
        <a:ext cx="1950100" cy="1950100"/>
      </dsp:txXfrm>
    </dsp:sp>
    <dsp:sp modelId="{208EC90D-CA69-2F42-A584-8229CD86A07E}">
      <dsp:nvSpPr>
        <dsp:cNvPr id="0" name=""/>
        <dsp:cNvSpPr/>
      </dsp:nvSpPr>
      <dsp:spPr>
        <a:xfrm>
          <a:off x="3486785" y="526420"/>
          <a:ext cx="2161092" cy="2161092"/>
        </a:xfrm>
        <a:prstGeom prst="roundRect">
          <a:avLst/>
        </a:prstGeom>
        <a:solidFill>
          <a:schemeClr val="accent2">
            <a:hueOff val="997069"/>
            <a:satOff val="1935"/>
            <a:lumOff val="15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¿Cómo es la persona del grupo 2? ¿Cuál es su trabajo?</a:t>
          </a:r>
          <a:endParaRPr lang="en-US" sz="2100" kern="1200" dirty="0"/>
        </a:p>
      </dsp:txBody>
      <dsp:txXfrm>
        <a:off x="3592281" y="631916"/>
        <a:ext cx="1950100" cy="1950100"/>
      </dsp:txXfrm>
    </dsp:sp>
    <dsp:sp modelId="{57A458A9-1119-B54F-BA09-2CCAA374A1C7}">
      <dsp:nvSpPr>
        <dsp:cNvPr id="0" name=""/>
        <dsp:cNvSpPr/>
      </dsp:nvSpPr>
      <dsp:spPr>
        <a:xfrm>
          <a:off x="1159454" y="2853750"/>
          <a:ext cx="2161092" cy="2161092"/>
        </a:xfrm>
        <a:prstGeom prst="roundRect">
          <a:avLst/>
        </a:prstGeom>
        <a:solidFill>
          <a:schemeClr val="accent2">
            <a:hueOff val="1994137"/>
            <a:satOff val="3871"/>
            <a:lumOff val="30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¿Cómo se llama la persona del grupo 3? ¿Cuál es su trabajo?</a:t>
          </a:r>
          <a:endParaRPr lang="en-US" sz="2100" kern="1200" dirty="0"/>
        </a:p>
      </dsp:txBody>
      <dsp:txXfrm>
        <a:off x="1264950" y="2959246"/>
        <a:ext cx="1950100" cy="1950100"/>
      </dsp:txXfrm>
    </dsp:sp>
    <dsp:sp modelId="{653C0AF4-58AC-9943-9C39-BB9260E85D83}">
      <dsp:nvSpPr>
        <dsp:cNvPr id="0" name=""/>
        <dsp:cNvSpPr/>
      </dsp:nvSpPr>
      <dsp:spPr>
        <a:xfrm>
          <a:off x="3486785" y="2853750"/>
          <a:ext cx="2161092" cy="2161092"/>
        </a:xfrm>
        <a:prstGeom prst="roundRect">
          <a:avLst/>
        </a:prstGeom>
        <a:solidFill>
          <a:schemeClr val="accent2">
            <a:hueOff val="2991205"/>
            <a:satOff val="5806"/>
            <a:lumOff val="4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¿Cómo es la persona del grupo 4? ¿Cuál es su trabajo?</a:t>
          </a:r>
          <a:endParaRPr lang="en-US" sz="2100" kern="1200" dirty="0"/>
        </a:p>
      </dsp:txBody>
      <dsp:txXfrm>
        <a:off x="3592281" y="2959246"/>
        <a:ext cx="1950100" cy="1950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0C8B0-8351-4044-9CB2-06CB89FD0891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DB9EF-C44D-D045-8789-28CC48B8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DB9EF-C44D-D045-8789-28CC48B84B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DB9EF-C44D-D045-8789-28CC48B84B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2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Students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done </a:t>
            </a:r>
            <a:r>
              <a:rPr lang="es-ES_tradnl" dirty="0" err="1"/>
              <a:t>activities</a:t>
            </a:r>
            <a:r>
              <a:rPr lang="es-ES_tradnl" dirty="0"/>
              <a:t> at home </a:t>
            </a:r>
            <a:r>
              <a:rPr lang="es-ES_tradnl" dirty="0" err="1"/>
              <a:t>using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vocabulary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professions</a:t>
            </a:r>
            <a:r>
              <a:rPr lang="es-ES_tradnl" dirty="0"/>
              <a:t> </a:t>
            </a:r>
            <a:r>
              <a:rPr lang="es-ES_tradnl" dirty="0" err="1"/>
              <a:t>before</a:t>
            </a:r>
            <a:r>
              <a:rPr lang="es-ES_tradnl" dirty="0"/>
              <a:t> </a:t>
            </a:r>
            <a:r>
              <a:rPr lang="es-ES_tradnl" dirty="0" err="1"/>
              <a:t>arriving</a:t>
            </a:r>
            <a:r>
              <a:rPr lang="es-ES_tradnl" dirty="0"/>
              <a:t> to </a:t>
            </a:r>
            <a:r>
              <a:rPr lang="es-ES_tradnl" dirty="0" err="1"/>
              <a:t>class</a:t>
            </a:r>
            <a:r>
              <a:rPr lang="es-ES_tradn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DB9EF-C44D-D045-8789-28CC48B84B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5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67E58-264D-C441-B7B5-064F5FD6B6D9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480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67E58-264D-C441-B7B5-064F5FD6B6D9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9052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DB9EF-C44D-D045-8789-28CC48B84B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3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DB9EF-C44D-D045-8789-28CC48B84B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15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DB9EF-C44D-D045-8789-28CC48B84B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DB9EF-C44D-D045-8789-28CC48B84B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8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2/25/21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2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9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7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7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7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9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2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2/25/21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8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38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6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xhere.com/es/photo/1012154" TargetMode="External"/><Relationship Id="rId5" Type="http://schemas.openxmlformats.org/officeDocument/2006/relationships/hyperlink" Target="https://pxhere.com/es/photo/698309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s/photo/122057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s/photo/114205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E346D14A-35B6-462B-940E-FB42AD8A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4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FC727E0C-AA2A-4BF0-B0C6-94E059D85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1F6B2E7B-50A4-474C-A0BF-55323ECD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745D9-832F-E049-B4F6-D7CB2F5C7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632" y="1559768"/>
            <a:ext cx="5068568" cy="3135379"/>
          </a:xfrm>
        </p:spPr>
        <p:txBody>
          <a:bodyPr>
            <a:normAutofit/>
          </a:bodyPr>
          <a:lstStyle/>
          <a:p>
            <a:r>
              <a:rPr lang="es-ES_tradnl" sz="5600" dirty="0"/>
              <a:t>El trabajo y el género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DAB684CD-1CA6-44AD-B86E-07661B89B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A207C111-4AF5-46E6-9072-33829E27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B42FE6-BEAF-413E-A213-73F20F11F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32A2AC-37C6-4CAC-BAAD-1606F4BB6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69C48A1-EB28-4011-BF37-208DCF07F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uero, profesión, arte, art, bosquejo, dibujo, ilustración, mural, Gerber, lugar de trabajo, historia antigua, Profesiones">
            <a:extLst>
              <a:ext uri="{FF2B5EF4-FFF2-40B4-BE49-F238E27FC236}">
                <a16:creationId xmlns:a16="http://schemas.microsoft.com/office/drawing/2014/main" id="{C843335B-88B7-4041-B980-19006A5DF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95" y="0"/>
            <a:ext cx="3033005" cy="45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bajo, traje, gente, verde, equipo, color, fuego, profesional, profesión, ropa, amarillo, chaqueta, ayuda, casco, reflexivo, la seguridad, uniforme, Departamento, proteccion, trabajo, liderazgo, Servicio, voluntario, héroe, emergencia, bombero, bombero, rescate, protector, Lucha contra incendios, seguridad contra incendios, Ocupaciones">
            <a:extLst>
              <a:ext uri="{FF2B5EF4-FFF2-40B4-BE49-F238E27FC236}">
                <a16:creationId xmlns:a16="http://schemas.microsoft.com/office/drawing/2014/main" id="{C030E1CD-5D8C-CD40-A1DE-E66E5EF6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811" y="4638541"/>
            <a:ext cx="3329189" cy="221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34CD65-7848-7348-A186-D3852A9B6149}"/>
              </a:ext>
            </a:extLst>
          </p:cNvPr>
          <p:cNvSpPr txBox="1"/>
          <p:nvPr/>
        </p:nvSpPr>
        <p:spPr>
          <a:xfrm>
            <a:off x="7537861" y="4969975"/>
            <a:ext cx="1324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hlinkClick r:id="rId5"/>
              </a:rPr>
              <a:t>Photo credit: https://pxhere.com/es/photo/698309</a:t>
            </a:r>
            <a:r>
              <a:rPr lang="es-ES_tradnl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26DBF-26E7-3540-86E0-978C57BD8E0B}"/>
              </a:ext>
            </a:extLst>
          </p:cNvPr>
          <p:cNvSpPr txBox="1"/>
          <p:nvPr/>
        </p:nvSpPr>
        <p:spPr>
          <a:xfrm>
            <a:off x="10663869" y="1373131"/>
            <a:ext cx="1539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hlinkClick r:id="rId6"/>
              </a:rPr>
              <a:t>Photo credit: https://pxhere.com/es/photo/1012154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489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155CD3-83BB-4AEA-A737-FFB45BF5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481AC0-C94A-42B2-A337-8F2BD27B4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990ECF-0B2F-4372-9715-326BA840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55FF689-D04E-B34C-B7C5-BE9D055517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014710"/>
              </p:ext>
            </p:extLst>
          </p:nvPr>
        </p:nvGraphicFramePr>
        <p:xfrm>
          <a:off x="660733" y="686429"/>
          <a:ext cx="7993772" cy="53184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56670">
                  <a:extLst>
                    <a:ext uri="{9D8B030D-6E8A-4147-A177-3AD203B41FA5}">
                      <a16:colId xmlns:a16="http://schemas.microsoft.com/office/drawing/2014/main" val="2438444802"/>
                    </a:ext>
                  </a:extLst>
                </a:gridCol>
                <a:gridCol w="4137102">
                  <a:extLst>
                    <a:ext uri="{9D8B030D-6E8A-4147-A177-3AD203B41FA5}">
                      <a16:colId xmlns:a16="http://schemas.microsoft.com/office/drawing/2014/main" val="3852162561"/>
                    </a:ext>
                  </a:extLst>
                </a:gridCol>
              </a:tblGrid>
              <a:tr h="581466">
                <a:tc gridSpan="2"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Title: 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El </a:t>
                      </a:r>
                      <a:r>
                        <a:rPr lang="en-US" sz="1200" b="1" i="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trabajo</a:t>
                      </a: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y el </a:t>
                      </a:r>
                      <a:r>
                        <a:rPr lang="en-US" sz="1200" b="1" i="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género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0" marR="99870" marT="99870" marB="9987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256940"/>
                  </a:ext>
                </a:extLst>
              </a:tr>
              <a:tr h="759013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Targeted learners: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University-learners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L2 classroom 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0" marR="99870" marT="99870" marB="9987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Type of materials: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Images and independent online search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0" marR="99870" marT="99870" marB="9987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603725"/>
                  </a:ext>
                </a:extLst>
              </a:tr>
              <a:tr h="58146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Proficiency level: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Novice Low - Novice Mid (ACTFL)</a:t>
                      </a:r>
                    </a:p>
                  </a:txBody>
                  <a:tcPr marL="166450" marR="99870" marT="99870" marB="9987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type: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Matching, description, presentation, awareness-raising 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6450" marR="99870" marT="99870" marB="9987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462290"/>
                  </a:ext>
                </a:extLst>
              </a:tr>
              <a:tr h="936560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Social Justice topic: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Gender roles in the work-space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0" marR="99870" marT="99870" marB="9987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World-readiness standards and 3Ps: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WRDS: Communication (Interpersonal and Interpretative); Culture; Connections.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PS: Practices 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0" marR="99870" marT="99870" marB="9987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32577"/>
                  </a:ext>
                </a:extLst>
              </a:tr>
              <a:tr h="1114107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Goals: 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 be able to use the vocabulary of the professions to reflect on on the jobs that have been traditionally performed by women/male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investigate Hispanic/Latinx figures that have broken with this stereotypes</a:t>
                      </a:r>
                    </a:p>
                  </a:txBody>
                  <a:tcPr marL="166450" marR="99870" marT="99870" marB="9987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Cognitive skills: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Identifying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,, discussing,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esearching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producing, and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resenting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6450" marR="99870" marT="99870" marB="9987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271531"/>
                  </a:ext>
                </a:extLst>
              </a:tr>
              <a:tr h="58146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Characteristics: 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Awareness-raising, Culturally-focused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0" marR="99870" marT="99870" marB="9987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Language skills: </a:t>
                      </a:r>
                      <a:b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Reading comprehension, writing, listening comprehension</a:t>
                      </a:r>
                    </a:p>
                  </a:txBody>
                  <a:tcPr marL="166450" marR="99870" marT="99870" marB="9987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79586"/>
                  </a:ext>
                </a:extLst>
              </a:tr>
              <a:tr h="58146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Keywords (5): 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gender, work, work-spaces, stereotyping, professions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0" marR="99870" marT="99870" marB="99870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Designer: </a:t>
                      </a: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Claudia Quevedo-Webb, Ph.D.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450" marR="99870" marT="99870" marB="99870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1052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AAE9BD2-FDDE-354A-851E-77EAE25AA335}"/>
              </a:ext>
            </a:extLst>
          </p:cNvPr>
          <p:cNvCxnSpPr/>
          <p:nvPr/>
        </p:nvCxnSpPr>
        <p:spPr>
          <a:xfrm>
            <a:off x="7635834" y="1698171"/>
            <a:ext cx="153191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persona, soldado, vehículo, espacio, astronauta, Nasa, investigación, ciencia, 1969, viaje espacial, traje espacial, Traje de astronauta, Apollo 11, alunizaje, Buzz aldrin">
            <a:extLst>
              <a:ext uri="{FF2B5EF4-FFF2-40B4-BE49-F238E27FC236}">
                <a16:creationId xmlns:a16="http://schemas.microsoft.com/office/drawing/2014/main" id="{86EE834E-2751-FB42-9381-4D61CE812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/>
          <a:stretch/>
        </p:blipFill>
        <p:spPr bwMode="auto">
          <a:xfrm>
            <a:off x="9179226" y="822403"/>
            <a:ext cx="2352041" cy="25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1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CFC67D0-131C-4064-873F-59771B446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CB1314-41E8-414B-9954-6D611623D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53941D-7A4E-4CA7-840E-D52BA6D74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2A952ED-3677-40E9-BC2B-C6900A2D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E9658C0-3DAF-459A-AABB-BFBE8DAD5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C654A35-C1F2-4731-A8E1-85529EC19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3D5BAA1-2B33-47F3-9A58-FA17DAA8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5BEE369-59AC-4F4F-83CE-10D135873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3144433-CB6C-4E43-9F44-C4A2E296D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0" cy="2645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E6C0429-1810-44FD-8AB8-3C33BE23C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95257"/>
            <a:ext cx="11281609" cy="191588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F1A464-9F32-4743-BC26-556BA7CFC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747657"/>
            <a:ext cx="10954512" cy="159872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11AEB-E1C1-3242-BC01-5DEE5168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19" y="5446385"/>
            <a:ext cx="10603150" cy="8310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3800" cap="all" spc="-100" dirty="0"/>
              <a:t>¿</a:t>
            </a:r>
            <a:r>
              <a:rPr lang="en-US" sz="3800" cap="all" spc="-100" dirty="0" err="1"/>
              <a:t>Qué</a:t>
            </a:r>
            <a:r>
              <a:rPr lang="en-US" sz="3800" cap="all" spc="-100" dirty="0"/>
              <a:t> </a:t>
            </a:r>
            <a:r>
              <a:rPr lang="en-US" sz="3800" cap="all" spc="-100" dirty="0" err="1"/>
              <a:t>profesiones</a:t>
            </a:r>
            <a:r>
              <a:rPr lang="en-US" sz="3800" cap="all" spc="-100" dirty="0"/>
              <a:t> </a:t>
            </a:r>
            <a:r>
              <a:rPr lang="en-US" sz="3800" cap="all" spc="-100" dirty="0" err="1"/>
              <a:t>conoces</a:t>
            </a:r>
            <a:r>
              <a:rPr lang="en-US" sz="3800" cap="all" spc="-100" dirty="0"/>
              <a:t> </a:t>
            </a:r>
            <a:r>
              <a:rPr lang="en-US" sz="3800" cap="all" spc="-100" dirty="0" err="1"/>
              <a:t>en</a:t>
            </a:r>
            <a:r>
              <a:rPr lang="en-US" sz="3800" cap="all" spc="-100" dirty="0"/>
              <a:t> </a:t>
            </a:r>
            <a:r>
              <a:rPr lang="en-US" sz="3800" cap="all" spc="-100" dirty="0" err="1"/>
              <a:t>español</a:t>
            </a:r>
            <a:r>
              <a:rPr lang="en-US" sz="3800" cap="all" spc="-100" dirty="0"/>
              <a:t>?</a:t>
            </a:r>
            <a:br>
              <a:rPr lang="en-US" sz="3800" cap="all" spc="-100" dirty="0"/>
            </a:br>
            <a:br>
              <a:rPr lang="en-US" sz="3100" cap="all" spc="-100" dirty="0"/>
            </a:br>
            <a:r>
              <a:rPr lang="en-US" sz="3100" cap="all" spc="-100" dirty="0"/>
              <a:t>(activate prior knowledge)</a:t>
            </a:r>
          </a:p>
        </p:txBody>
      </p:sp>
      <p:pic>
        <p:nvPicPr>
          <p:cNvPr id="3074" name="Picture 2" descr="trabajo, gente, oficina, músico, festival, pintor, divertido, equipo, gracioso, policía, Superior, Figuras, enfermera, trabajo, empresario, mecánico, carrera, veterinario, camarera, veterinario, fontanero, agentes de Bienes Raices, genio de las computadoras, grupo social, Profesiones">
            <a:extLst>
              <a:ext uri="{FF2B5EF4-FFF2-40B4-BE49-F238E27FC236}">
                <a16:creationId xmlns:a16="http://schemas.microsoft.com/office/drawing/2014/main" id="{C5DC3170-B9E5-0E4A-ABC9-9FE5E8181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9021"/>
            <a:ext cx="7056120" cy="35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53A80-E6BE-614A-A17F-CCBFA52D9111}"/>
              </a:ext>
            </a:extLst>
          </p:cNvPr>
          <p:cNvSpPr txBox="1"/>
          <p:nvPr/>
        </p:nvSpPr>
        <p:spPr>
          <a:xfrm>
            <a:off x="3342211" y="3681188"/>
            <a:ext cx="580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hlinkClick r:id="rId4"/>
              </a:rPr>
              <a:t>Photo credit: https://pxhere.com/es/photo/1220576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640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B497-AD83-7246-A7BA-28A73C5E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/>
              <a:t>Relaciona el trabajo con el lugar de trabajo correspondiente (</a:t>
            </a:r>
            <a:r>
              <a:rPr lang="es-ES_tradnl" sz="2800" dirty="0" err="1"/>
              <a:t>Provide</a:t>
            </a:r>
            <a:r>
              <a:rPr lang="es-ES_tradnl" sz="2800" dirty="0"/>
              <a:t> In-</a:t>
            </a:r>
            <a:r>
              <a:rPr lang="es-ES_tradnl" sz="2800" dirty="0" err="1"/>
              <a:t>Put</a:t>
            </a:r>
            <a:r>
              <a:rPr lang="es-ES_tradnl" sz="2800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994DB-3CFA-6441-8DEE-DC64D61F63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sz="1800" dirty="0"/>
              <a:t>El deportista</a:t>
            </a:r>
          </a:p>
          <a:p>
            <a:endParaRPr lang="es-ES_tradnl" sz="1800" dirty="0"/>
          </a:p>
          <a:p>
            <a:r>
              <a:rPr lang="es-ES_tradnl" sz="1800" dirty="0"/>
              <a:t>La doctora</a:t>
            </a:r>
          </a:p>
          <a:p>
            <a:endParaRPr lang="es-ES_tradnl" sz="1800" dirty="0"/>
          </a:p>
          <a:p>
            <a:r>
              <a:rPr lang="es-ES_tradnl" sz="1800" dirty="0"/>
              <a:t>El abogado</a:t>
            </a:r>
          </a:p>
          <a:p>
            <a:endParaRPr lang="es-ES_tradnl" sz="1800" dirty="0"/>
          </a:p>
          <a:p>
            <a:r>
              <a:rPr lang="es-ES_tradnl" sz="1800" dirty="0"/>
              <a:t>El estudiante</a:t>
            </a:r>
          </a:p>
          <a:p>
            <a:endParaRPr lang="es-ES_tradnl" sz="1800" dirty="0"/>
          </a:p>
          <a:p>
            <a:r>
              <a:rPr lang="es-ES_tradnl" sz="1800" dirty="0"/>
              <a:t>La mujer de negocios</a:t>
            </a:r>
          </a:p>
          <a:p>
            <a:endParaRPr lang="es-ES_tradnl" sz="1800" dirty="0"/>
          </a:p>
          <a:p>
            <a:r>
              <a:rPr lang="es-ES_tradnl" sz="1800" dirty="0"/>
              <a:t> Los meseros</a:t>
            </a:r>
          </a:p>
          <a:p>
            <a:endParaRPr lang="es-ES_tradnl" sz="1800" dirty="0"/>
          </a:p>
          <a:p>
            <a:endParaRPr lang="es-ES_tradnl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C1C11-FFEE-B546-B5B5-7CAF0E5CC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5116682" cy="3749040"/>
          </a:xfrm>
        </p:spPr>
        <p:txBody>
          <a:bodyPr/>
          <a:lstStyle/>
          <a:p>
            <a:r>
              <a:rPr lang="es-ES_tradnl" sz="1700" dirty="0"/>
              <a:t>El hospital</a:t>
            </a:r>
            <a:br>
              <a:rPr lang="es-ES_tradnl" sz="1700" dirty="0"/>
            </a:br>
            <a:endParaRPr lang="es-ES_tradnl" sz="1700" dirty="0"/>
          </a:p>
          <a:p>
            <a:r>
              <a:rPr lang="es-ES_tradnl" sz="1700" dirty="0"/>
              <a:t>El bufete</a:t>
            </a:r>
            <a:br>
              <a:rPr lang="es-ES_tradnl" sz="1700" dirty="0"/>
            </a:br>
            <a:endParaRPr lang="es-ES_tradnl" sz="1700" dirty="0"/>
          </a:p>
          <a:p>
            <a:r>
              <a:rPr lang="es-ES_tradnl" sz="1700" dirty="0"/>
              <a:t>La escuela</a:t>
            </a:r>
            <a:br>
              <a:rPr lang="es-ES_tradnl" sz="1700" dirty="0"/>
            </a:br>
            <a:endParaRPr lang="es-ES_tradnl" sz="1700" dirty="0"/>
          </a:p>
          <a:p>
            <a:r>
              <a:rPr lang="es-ES_tradnl" sz="1700" dirty="0"/>
              <a:t>El gimnasio</a:t>
            </a:r>
            <a:br>
              <a:rPr lang="es-ES_tradnl" sz="1700" dirty="0"/>
            </a:br>
            <a:endParaRPr lang="es-ES_tradnl" sz="1700" dirty="0"/>
          </a:p>
          <a:p>
            <a:r>
              <a:rPr lang="es-ES_tradnl" sz="1700" dirty="0"/>
              <a:t>El restaurante</a:t>
            </a:r>
            <a:br>
              <a:rPr lang="es-ES_tradnl" sz="1700" dirty="0"/>
            </a:br>
            <a:endParaRPr lang="es-ES_tradnl" sz="1700" dirty="0"/>
          </a:p>
          <a:p>
            <a:r>
              <a:rPr lang="es-ES_tradnl" sz="1700" dirty="0"/>
              <a:t>La oficina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835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859D5-CA63-DE4B-85A9-3CC0E0EC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s-ES_tradnl" sz="4400" dirty="0"/>
              <a:t>Habla con tus </a:t>
            </a:r>
            <a:r>
              <a:rPr lang="es-ES_tradnl" sz="4400" dirty="0" err="1"/>
              <a:t>compañerxs</a:t>
            </a:r>
            <a:br>
              <a:rPr lang="es-ES_tradnl" sz="4400" dirty="0"/>
            </a:br>
            <a:br>
              <a:rPr lang="es-ES_tradnl" sz="4400" dirty="0"/>
            </a:br>
            <a:r>
              <a:rPr lang="es-ES_tradnl" sz="2800" dirty="0"/>
              <a:t>(</a:t>
            </a:r>
            <a:r>
              <a:rPr lang="es-ES_tradnl" sz="2800" dirty="0" err="1"/>
              <a:t>Awareness</a:t>
            </a:r>
            <a:r>
              <a:rPr lang="es-ES_tradnl" sz="2800" dirty="0"/>
              <a:t> –</a:t>
            </a:r>
            <a:r>
              <a:rPr lang="es-ES_tradnl" sz="2800" dirty="0" err="1"/>
              <a:t>raising</a:t>
            </a:r>
            <a:r>
              <a:rPr lang="es-ES_tradnl" sz="2800" dirty="0"/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648A-8B49-AD47-A34D-709CD45F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r>
              <a:rPr lang="es-ES_tradnl" sz="1900" dirty="0"/>
              <a:t>¿Hay profesiones tradicionalmente (</a:t>
            </a:r>
            <a:r>
              <a:rPr lang="es-ES_tradnl" sz="1900" i="1" dirty="0" err="1"/>
              <a:t>traditionally</a:t>
            </a:r>
            <a:r>
              <a:rPr lang="es-ES_tradnl" sz="1900" i="1" dirty="0"/>
              <a:t>) </a:t>
            </a:r>
            <a:r>
              <a:rPr lang="es-ES_tradnl" sz="1900" dirty="0"/>
              <a:t>femeninas o masculinas?</a:t>
            </a:r>
          </a:p>
          <a:p>
            <a:endParaRPr lang="es-ES_tradnl" sz="1900" dirty="0"/>
          </a:p>
          <a:p>
            <a:r>
              <a:rPr lang="es-ES_tradnl" sz="1900" dirty="0"/>
              <a:t>¿Qué profesiones son tradicionalmente femeninas? ¿Y masculinas? (3 femeninas y 3 masculinas)</a:t>
            </a:r>
          </a:p>
          <a:p>
            <a:endParaRPr lang="es-ES_tradnl" sz="1900" dirty="0"/>
          </a:p>
        </p:txBody>
      </p:sp>
    </p:spTree>
    <p:extLst>
      <p:ext uri="{BB962C8B-B14F-4D97-AF65-F5344CB8AC3E}">
        <p14:creationId xmlns:p14="http://schemas.microsoft.com/office/powerpoint/2010/main" val="168190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70A29-23BD-4A4B-B0DF-C1B78CFC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s-ES_tradnl" sz="3700" dirty="0"/>
              <a:t>Persona hispana con un trabajo que no es tradicional para su género </a:t>
            </a:r>
            <a:br>
              <a:rPr lang="es-ES_tradnl" sz="3700" dirty="0"/>
            </a:br>
            <a:br>
              <a:rPr lang="es-ES_tradnl" sz="3700" dirty="0"/>
            </a:br>
            <a:r>
              <a:rPr lang="es-ES_tradnl" sz="2800" dirty="0"/>
              <a:t>(</a:t>
            </a:r>
            <a:r>
              <a:rPr lang="es-ES_tradnl" sz="2800" dirty="0" err="1"/>
              <a:t>Critical</a:t>
            </a:r>
            <a:r>
              <a:rPr lang="es-ES_tradnl" sz="2800" dirty="0"/>
              <a:t> </a:t>
            </a:r>
            <a:r>
              <a:rPr lang="es-ES_tradnl" sz="2800" dirty="0" err="1"/>
              <a:t>thinking</a:t>
            </a:r>
            <a:r>
              <a:rPr lang="es-ES_tradnl" sz="2800" dirty="0"/>
              <a:t>)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083AE-7112-1149-968D-CB151057C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_tradnl" sz="2000" dirty="0"/>
              <a:t>Con un/x </a:t>
            </a:r>
            <a:r>
              <a:rPr lang="es-ES_tradnl" sz="2000" dirty="0" err="1"/>
              <a:t>compañerx</a:t>
            </a:r>
            <a:r>
              <a:rPr lang="es-ES_tradnl" sz="2000" dirty="0"/>
              <a:t> busca a una persona hispana/latina que rompe con los estereotipos de género en el trabajo y escribe una pequeña composición:</a:t>
            </a:r>
          </a:p>
          <a:p>
            <a:r>
              <a:rPr lang="es-ES_tradnl" sz="2000" dirty="0"/>
              <a:t>¿Cómo se llama?</a:t>
            </a:r>
          </a:p>
          <a:p>
            <a:r>
              <a:rPr lang="es-ES_tradnl" sz="2000" dirty="0"/>
              <a:t>¿De dónde es?</a:t>
            </a:r>
          </a:p>
          <a:p>
            <a:r>
              <a:rPr lang="es-ES_tradnl" sz="2000" dirty="0"/>
              <a:t>¿Cómo es? (descripción con, al menos 3 adjetivos)</a:t>
            </a:r>
          </a:p>
          <a:p>
            <a:r>
              <a:rPr lang="es-ES_tradnl" sz="2000" dirty="0"/>
              <a:t>¿Cuál es su trabajo? </a:t>
            </a:r>
          </a:p>
          <a:p>
            <a:r>
              <a:rPr lang="es-ES_tradnl" sz="2000" dirty="0"/>
              <a:t>¿Dónde trabaja?</a:t>
            </a:r>
          </a:p>
        </p:txBody>
      </p:sp>
    </p:spTree>
    <p:extLst>
      <p:ext uri="{BB962C8B-B14F-4D97-AF65-F5344CB8AC3E}">
        <p14:creationId xmlns:p14="http://schemas.microsoft.com/office/powerpoint/2010/main" val="122543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rsona, soldado, vehículo, espacio, astronauta, Nasa, investigación, ciencia, 1969, viaje espacial, traje espacial, Traje de astronauta, Apollo 11, alunizaje, Buzz aldrin">
            <a:extLst>
              <a:ext uri="{FF2B5EF4-FFF2-40B4-BE49-F238E27FC236}">
                <a16:creationId xmlns:a16="http://schemas.microsoft.com/office/drawing/2014/main" id="{38BEE990-55D5-FB48-9853-988C8F64A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/>
          <a:stretch/>
        </p:blipFill>
        <p:spPr bwMode="auto">
          <a:xfrm>
            <a:off x="20" y="10"/>
            <a:ext cx="5872143" cy="62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343F6-5B13-9D4C-8B1B-04DDDE85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s-ES_tradnl" sz="4000"/>
              <a:t>Ejemplo: Ellen Ochoa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F6A5-0EAC-1F43-8281-867266069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842" y="2791889"/>
            <a:ext cx="4108726" cy="2350127"/>
          </a:xfrm>
        </p:spPr>
        <p:txBody>
          <a:bodyPr>
            <a:normAutofit/>
          </a:bodyPr>
          <a:lstStyle/>
          <a:p>
            <a:r>
              <a:rPr lang="es-ES_tradnl" sz="2000" dirty="0"/>
              <a:t>Ella se llama Ellen Ochoa y es de los Estados Unidos.  Ella es una mujer fuerte, emprendedora e inteligente. Ella trabaja como astronauta en el espacio.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5B3FC-657D-984A-8E39-94D99CEEBB33}"/>
              </a:ext>
            </a:extLst>
          </p:cNvPr>
          <p:cNvSpPr txBox="1"/>
          <p:nvPr/>
        </p:nvSpPr>
        <p:spPr>
          <a:xfrm>
            <a:off x="92824" y="6299607"/>
            <a:ext cx="577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hlinkClick r:id="rId4"/>
              </a:rPr>
              <a:t>Photo credit: https://pxhere.com/es/photo/1142052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38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F7B7E-922E-4D4E-BA44-784D8568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4542158" cy="4943105"/>
          </a:xfrm>
        </p:spPr>
        <p:txBody>
          <a:bodyPr anchor="ctr">
            <a:normAutofit/>
          </a:bodyPr>
          <a:lstStyle/>
          <a:p>
            <a:r>
              <a:rPr lang="es-ES_tradnl" sz="4000" dirty="0"/>
              <a:t>Escucha (</a:t>
            </a:r>
            <a:r>
              <a:rPr lang="es-ES_tradnl" sz="4000" i="1" dirty="0"/>
              <a:t>listen to</a:t>
            </a:r>
            <a:r>
              <a:rPr lang="es-ES_tradnl" sz="4000" dirty="0"/>
              <a:t>) las composiciones de tus </a:t>
            </a:r>
            <a:r>
              <a:rPr lang="es-ES_tradnl" sz="4000" dirty="0" err="1"/>
              <a:t>compañerxs</a:t>
            </a:r>
            <a:r>
              <a:rPr lang="es-ES_tradnl" sz="4000" dirty="0"/>
              <a:t> </a:t>
            </a:r>
            <a:br>
              <a:rPr lang="es-ES_tradnl" sz="4000" dirty="0"/>
            </a:br>
            <a:br>
              <a:rPr lang="es-ES_tradnl" sz="4000" dirty="0"/>
            </a:br>
            <a:r>
              <a:rPr lang="es-ES_tradnl" sz="2400" dirty="0"/>
              <a:t>(</a:t>
            </a:r>
            <a:r>
              <a:rPr lang="es-ES_tradnl" sz="2400" dirty="0" err="1">
                <a:solidFill>
                  <a:schemeClr val="tx1"/>
                </a:solidFill>
              </a:rPr>
              <a:t>Elicit</a:t>
            </a:r>
            <a:r>
              <a:rPr lang="es-ES_tradnl" sz="2400" dirty="0">
                <a:solidFill>
                  <a:schemeClr val="tx1"/>
                </a:solidFill>
              </a:rPr>
              <a:t> performance/</a:t>
            </a:r>
            <a:r>
              <a:rPr lang="es-ES_tradnl" sz="2400" dirty="0" err="1">
                <a:solidFill>
                  <a:schemeClr val="tx1"/>
                </a:solidFill>
              </a:rPr>
              <a:t>Enhance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retention</a:t>
            </a:r>
            <a:r>
              <a:rPr lang="es-ES_tradnl" sz="2400" dirty="0"/>
              <a:t>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945503-D41A-44F0-B082-8B05A256B1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49514" y="621792"/>
          <a:ext cx="6807333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930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2DF9C-ED96-4343-AFD1-9857445F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s-ES_tradnl" sz="4400" dirty="0"/>
              <a:t>En casa, reflexiona sobre estas cuestiones en el foro de discusión </a:t>
            </a:r>
            <a:r>
              <a:rPr lang="es-ES_tradnl" sz="2800" dirty="0">
                <a:solidFill>
                  <a:schemeClr val="tx1"/>
                </a:solidFill>
              </a:rPr>
              <a:t>(</a:t>
            </a:r>
            <a:r>
              <a:rPr lang="es-ES_tradnl" sz="2800" dirty="0" err="1">
                <a:solidFill>
                  <a:schemeClr val="tx1"/>
                </a:solidFill>
              </a:rPr>
              <a:t>Closure</a:t>
            </a:r>
            <a:r>
              <a:rPr lang="es-ES_tradnl" sz="2800" dirty="0">
                <a:solidFill>
                  <a:schemeClr val="tx1"/>
                </a:solidFill>
              </a:rPr>
              <a:t>/ </a:t>
            </a:r>
            <a:r>
              <a:rPr lang="es-ES_tradnl" sz="2800" dirty="0" err="1">
                <a:solidFill>
                  <a:schemeClr val="tx1"/>
                </a:solidFill>
              </a:rPr>
              <a:t>Enhance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retention</a:t>
            </a:r>
            <a:r>
              <a:rPr lang="es-ES_tradnl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CAF2C-C894-7849-9D56-D467065AE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257" y="732914"/>
            <a:ext cx="5447962" cy="5049271"/>
          </a:xfrm>
        </p:spPr>
        <p:txBody>
          <a:bodyPr anchor="ctr">
            <a:normAutofit/>
          </a:bodyPr>
          <a:lstStyle/>
          <a:p>
            <a:r>
              <a:rPr lang="es-ES_tradnl" sz="2000" dirty="0"/>
              <a:t>¿Por qué piensas existen estas divisiones de género en el trabajo?</a:t>
            </a:r>
          </a:p>
          <a:p>
            <a:endParaRPr lang="es-ES_tradnl" sz="2000" dirty="0"/>
          </a:p>
          <a:p>
            <a:r>
              <a:rPr lang="es-ES_tradnl" sz="2000" dirty="0"/>
              <a:t>¿Puedes pensar en otros tipos de discriminación laboral? ¿Cuáles?</a:t>
            </a:r>
          </a:p>
        </p:txBody>
      </p:sp>
      <p:pic>
        <p:nvPicPr>
          <p:cNvPr id="1028" name="Picture 4" descr="Cómo crear foros de discusión en una comunidad virtual">
            <a:extLst>
              <a:ext uri="{FF2B5EF4-FFF2-40B4-BE49-F238E27FC236}">
                <a16:creationId xmlns:a16="http://schemas.microsoft.com/office/drawing/2014/main" id="{CCF2B7F8-A5FE-0C48-9F1A-9D28B1A6F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97" y="4890183"/>
            <a:ext cx="2105822" cy="140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03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1B2C2F"/>
      </a:dk2>
      <a:lt2>
        <a:srgbClr val="F3F0F0"/>
      </a:lt2>
      <a:accent1>
        <a:srgbClr val="3BB1AE"/>
      </a:accent1>
      <a:accent2>
        <a:srgbClr val="46B382"/>
      </a:accent2>
      <a:accent3>
        <a:srgbClr val="4D96C3"/>
      </a:accent3>
      <a:accent4>
        <a:srgbClr val="B13BAD"/>
      </a:accent4>
      <a:accent5>
        <a:srgbClr val="C34D8D"/>
      </a:accent5>
      <a:accent6>
        <a:srgbClr val="B13B4A"/>
      </a:accent6>
      <a:hlink>
        <a:srgbClr val="C2494D"/>
      </a:hlink>
      <a:folHlink>
        <a:srgbClr val="7F7F7F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586</Words>
  <Application>Microsoft Macintosh PowerPoint</Application>
  <PresentationFormat>Widescreen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Sagona Book</vt:lpstr>
      <vt:lpstr>Sagona ExtraLight</vt:lpstr>
      <vt:lpstr>SavonVTI</vt:lpstr>
      <vt:lpstr>El trabajo y el género</vt:lpstr>
      <vt:lpstr>PowerPoint Presentation</vt:lpstr>
      <vt:lpstr>¿Qué profesiones conoces en español?  (activate prior knowledge)</vt:lpstr>
      <vt:lpstr>Relaciona el trabajo con el lugar de trabajo correspondiente (Provide In-Put) </vt:lpstr>
      <vt:lpstr>Habla con tus compañerxs  (Awareness –raising)</vt:lpstr>
      <vt:lpstr>Persona hispana con un trabajo que no es tradicional para su género   (Critical thinking) </vt:lpstr>
      <vt:lpstr>Ejemplo: Ellen Ochoa</vt:lpstr>
      <vt:lpstr>Escucha (listen to) las composiciones de tus compañerxs   (Elicit performance/Enhance retention)</vt:lpstr>
      <vt:lpstr>En casa, reflexiona sobre estas cuestiones en el foro de discusión (Closure/ Enhance retention)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trabajo y el género</dc:title>
  <dc:creator>Quevedo-Webb, Claudia</dc:creator>
  <cp:lastModifiedBy>Quevedo-Webb, Claudia</cp:lastModifiedBy>
  <cp:revision>9</cp:revision>
  <dcterms:created xsi:type="dcterms:W3CDTF">2021-02-25T17:38:05Z</dcterms:created>
  <dcterms:modified xsi:type="dcterms:W3CDTF">2021-02-25T17:48:36Z</dcterms:modified>
</cp:coreProperties>
</file>