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6"/>
  </p:notesMasterIdLst>
  <p:sldIdLst>
    <p:sldId id="257" r:id="rId2"/>
    <p:sldId id="258" r:id="rId3"/>
    <p:sldId id="259" r:id="rId4"/>
    <p:sldId id="270" r:id="rId5"/>
    <p:sldId id="271" r:id="rId6"/>
    <p:sldId id="273" r:id="rId7"/>
    <p:sldId id="274" r:id="rId8"/>
    <p:sldId id="275" r:id="rId9"/>
    <p:sldId id="266" r:id="rId10"/>
    <p:sldId id="276" r:id="rId11"/>
    <p:sldId id="277" r:id="rId12"/>
    <p:sldId id="278" r:id="rId13"/>
    <p:sldId id="279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4"/>
    <p:restoredTop sz="86259"/>
  </p:normalViewPr>
  <p:slideViewPr>
    <p:cSldViewPr snapToGrid="0" snapToObjects="1">
      <p:cViewPr varScale="1">
        <p:scale>
          <a:sx n="110" d="100"/>
          <a:sy n="110" d="100"/>
        </p:scale>
        <p:origin x="1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0C8B0-8351-4044-9CB2-06CB89FD0891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DB9EF-C44D-D045-8789-28CC48B84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9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142-5FD2-A74F-87E3-671C1892E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5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8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 / Enhance retention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5/6/21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2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7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7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9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38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8pyXEBj0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geonpagesnyc.com/untitled-for-now" TargetMode="External"/><Relationship Id="rId3" Type="http://schemas.openxmlformats.org/officeDocument/2006/relationships/hyperlink" Target="https://www.muzzlemagazine.com/melissa-lozada-oliva-3.html" TargetMode="External"/><Relationship Id="rId7" Type="http://schemas.openxmlformats.org/officeDocument/2006/relationships/hyperlink" Target="https://pigeonpagesnyc.com/my-lover-shows-me-his-gun-collection" TargetMode="External"/><Relationship Id="rId2" Type="http://schemas.openxmlformats.org/officeDocument/2006/relationships/hyperlink" Target="http://www.freezeraypoetry.com/melissa-lozada-oliv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ologylit.com/2019/11/01/melissa-lozada-oliva/" TargetMode="External"/><Relationship Id="rId5" Type="http://schemas.openxmlformats.org/officeDocument/2006/relationships/hyperlink" Target="https://cosmonautsavenue.com/melissa-lozada-oliva-poetry/" TargetMode="External"/><Relationship Id="rId4" Type="http://schemas.openxmlformats.org/officeDocument/2006/relationships/hyperlink" Target="https://theadroitjournal.org/issue-twenty-six/issue-twenty-six-melissa-lozada-oliva/" TargetMode="External"/><Relationship Id="rId9" Type="http://schemas.openxmlformats.org/officeDocument/2006/relationships/hyperlink" Target="http://www.redividerjournal.com/2019/12/melissa-lozada-oliva-yolanda-selena-dont-talk-anymor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1A5F0-600D-4A86-A857-E27E70D6B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5" b="3628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E20A7-5139-4547-BBC4-D9021493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21" y="1962135"/>
            <a:ext cx="8649738" cy="25908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Spanish, de Melissa Lozada-Oliva</a:t>
            </a:r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96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EAAE5-B649-D54F-BE64-378C7B54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¿Cuándo usamos el </a:t>
            </a:r>
            <a:r>
              <a:rPr lang="es-US" dirty="0">
                <a:solidFill>
                  <a:srgbClr val="92D050"/>
                </a:solidFill>
              </a:rPr>
              <a:t>subjuntivo</a:t>
            </a:r>
            <a:r>
              <a:rPr lang="es-U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5F9822-CA5A-A74E-BA54-70EB4BD0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5479"/>
          </a:xfrm>
        </p:spPr>
        <p:txBody>
          <a:bodyPr/>
          <a:lstStyle/>
          <a:p>
            <a:r>
              <a:rPr lang="es-US" sz="1600" dirty="0">
                <a:solidFill>
                  <a:schemeClr val="accent2">
                    <a:lumMod val="75000"/>
                  </a:schemeClr>
                </a:solidFill>
              </a:rPr>
              <a:t>YA SABEMOS</a:t>
            </a:r>
            <a:r>
              <a:rPr lang="es-US" sz="1600" dirty="0"/>
              <a:t>:</a:t>
            </a:r>
          </a:p>
          <a:p>
            <a:pPr lvl="1"/>
            <a:r>
              <a:rPr lang="es-US" sz="1600" dirty="0"/>
              <a:t>Expresiones con “ser” que expresan duda, emoción, opinión, deseo, probabilidad:</a:t>
            </a:r>
          </a:p>
          <a:p>
            <a:pPr lvl="2"/>
            <a:r>
              <a:rPr lang="es-US" sz="1600" dirty="0"/>
              <a:t>Es posible que …</a:t>
            </a:r>
          </a:p>
          <a:p>
            <a:pPr lvl="2"/>
            <a:r>
              <a:rPr lang="es-US" sz="1600" dirty="0"/>
              <a:t>Es dudoso que …</a:t>
            </a:r>
          </a:p>
          <a:p>
            <a:pPr lvl="2"/>
            <a:r>
              <a:rPr lang="es-US" sz="1600" dirty="0"/>
              <a:t>Es importante que …</a:t>
            </a:r>
          </a:p>
          <a:p>
            <a:pPr lvl="2"/>
            <a:endParaRPr lang="es-US" sz="1600" dirty="0"/>
          </a:p>
          <a:p>
            <a:pPr marL="548640" lvl="2" indent="0">
              <a:buNone/>
            </a:pPr>
            <a:endParaRPr lang="es-US" sz="1600" dirty="0"/>
          </a:p>
          <a:p>
            <a:r>
              <a:rPr lang="es-US" sz="1600" dirty="0">
                <a:solidFill>
                  <a:schemeClr val="accent1">
                    <a:lumMod val="75000"/>
                  </a:schemeClr>
                </a:solidFill>
              </a:rPr>
              <a:t>NEW</a:t>
            </a:r>
            <a:r>
              <a:rPr lang="es-US" sz="1600" dirty="0"/>
              <a:t>: Verbos de duda o de negación (</a:t>
            </a:r>
            <a:r>
              <a:rPr lang="es-US" sz="1600" dirty="0" err="1"/>
              <a:t>deny</a:t>
            </a:r>
            <a:r>
              <a:rPr lang="es-US" sz="1600" dirty="0"/>
              <a:t>):</a:t>
            </a:r>
          </a:p>
          <a:p>
            <a:pPr lvl="1"/>
            <a:r>
              <a:rPr lang="es-US" sz="1600" dirty="0"/>
              <a:t>Dudo que …</a:t>
            </a:r>
          </a:p>
          <a:p>
            <a:pPr lvl="1"/>
            <a:r>
              <a:rPr lang="es-US" sz="1600" dirty="0"/>
              <a:t>Puede ser que … </a:t>
            </a:r>
          </a:p>
          <a:p>
            <a:pPr lvl="1"/>
            <a:r>
              <a:rPr lang="es-US" sz="1600" dirty="0"/>
              <a:t>No creo que …</a:t>
            </a:r>
          </a:p>
          <a:p>
            <a:pPr lvl="1"/>
            <a:r>
              <a:rPr lang="es-US" sz="1600" dirty="0"/>
              <a:t>No pienso que …</a:t>
            </a:r>
          </a:p>
          <a:p>
            <a:pPr lvl="1"/>
            <a:endParaRPr lang="es-US" dirty="0"/>
          </a:p>
        </p:txBody>
      </p:sp>
      <p:sp>
        <p:nvSpPr>
          <p:cNvPr id="4" name="Cruz 3">
            <a:extLst>
              <a:ext uri="{FF2B5EF4-FFF2-40B4-BE49-F238E27FC236}">
                <a16:creationId xmlns:a16="http://schemas.microsoft.com/office/drawing/2014/main" id="{06956C87-A879-D947-858F-B0D5017FC6F9}"/>
              </a:ext>
            </a:extLst>
          </p:cNvPr>
          <p:cNvSpPr/>
          <p:nvPr/>
        </p:nvSpPr>
        <p:spPr>
          <a:xfrm>
            <a:off x="5652052" y="2633869"/>
            <a:ext cx="887896" cy="79513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221B8C7E-B484-1D4E-AB71-8A9D3203B1BD}"/>
              </a:ext>
            </a:extLst>
          </p:cNvPr>
          <p:cNvSpPr/>
          <p:nvPr/>
        </p:nvSpPr>
        <p:spPr>
          <a:xfrm>
            <a:off x="5652052" y="5126866"/>
            <a:ext cx="887896" cy="79513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23A4C990-32FF-1C4C-9893-C0A7137D04B1}"/>
              </a:ext>
            </a:extLst>
          </p:cNvPr>
          <p:cNvSpPr/>
          <p:nvPr/>
        </p:nvSpPr>
        <p:spPr>
          <a:xfrm>
            <a:off x="7458396" y="2520432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rgbClr val="00B050"/>
                </a:solidFill>
              </a:rPr>
              <a:t>SUBJUNTIVO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8F3645ED-9735-364B-9BC9-BBF04DF4E779}"/>
              </a:ext>
            </a:extLst>
          </p:cNvPr>
          <p:cNvSpPr/>
          <p:nvPr/>
        </p:nvSpPr>
        <p:spPr>
          <a:xfrm>
            <a:off x="7458396" y="4999382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rgbClr val="00B050"/>
                </a:solidFill>
              </a:rPr>
              <a:t>SUBJUNTIVO</a:t>
            </a:r>
          </a:p>
        </p:txBody>
      </p:sp>
    </p:spTree>
    <p:extLst>
      <p:ext uri="{BB962C8B-B14F-4D97-AF65-F5344CB8AC3E}">
        <p14:creationId xmlns:p14="http://schemas.microsoft.com/office/powerpoint/2010/main" val="38104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6408E-0F45-8946-B72F-67A40388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Tarea 4. Escuchando </a:t>
            </a:r>
            <a:r>
              <a:rPr lang="es-US" dirty="0" err="1"/>
              <a:t>My</a:t>
            </a:r>
            <a:r>
              <a:rPr lang="es-US" dirty="0"/>
              <a:t> </a:t>
            </a:r>
            <a:r>
              <a:rPr lang="es-US" dirty="0" err="1"/>
              <a:t>Spanish</a:t>
            </a:r>
            <a:r>
              <a:rPr lang="es-US" dirty="0"/>
              <a:t>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Critical</a:t>
            </a:r>
            <a:r>
              <a:rPr lang="es-US" dirty="0"/>
              <a:t> </a:t>
            </a:r>
            <a:r>
              <a:rPr lang="es-US" dirty="0" err="1"/>
              <a:t>thinking</a:t>
            </a:r>
            <a:r>
              <a:rPr lang="es-US" dirty="0"/>
              <a:t> 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FA7F9C-3E69-304C-999C-0712598F8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US" sz="1800" dirty="0"/>
              <a:t>Parte I:</a:t>
            </a:r>
          </a:p>
          <a:p>
            <a:r>
              <a:rPr lang="es-US" sz="1800" dirty="0"/>
              <a:t>Escuchen la lectura del poema ”</a:t>
            </a:r>
            <a:r>
              <a:rPr lang="es-US" sz="1800" dirty="0" err="1"/>
              <a:t>My</a:t>
            </a:r>
            <a:r>
              <a:rPr lang="es-US" sz="1800" dirty="0"/>
              <a:t> </a:t>
            </a:r>
            <a:r>
              <a:rPr lang="es-US" sz="1800" dirty="0" err="1"/>
              <a:t>Spanish</a:t>
            </a:r>
            <a:r>
              <a:rPr lang="es-US" sz="1800" dirty="0"/>
              <a:t>” y anoten en el Google DOC compartido todas las palabras/frases importantes que escuchan:</a:t>
            </a:r>
          </a:p>
          <a:p>
            <a:pPr marL="0" indent="0" algn="ctr">
              <a:buNone/>
            </a:pPr>
            <a:r>
              <a:rPr lang="es-US" sz="1800" dirty="0">
                <a:hlinkClick r:id="rId3"/>
              </a:rPr>
              <a:t>https://www.youtube.com/watch?v=V8pyXEBj0CA</a:t>
            </a:r>
            <a:r>
              <a:rPr lang="es-US" sz="1800" dirty="0"/>
              <a:t> </a:t>
            </a:r>
          </a:p>
          <a:p>
            <a:pPr marL="0" indent="0">
              <a:buNone/>
            </a:pPr>
            <a:r>
              <a:rPr lang="es-US" sz="1800" dirty="0"/>
              <a:t>Parte II:</a:t>
            </a:r>
          </a:p>
          <a:p>
            <a:pPr marL="0" indent="0">
              <a:buNone/>
            </a:pPr>
            <a:r>
              <a:rPr lang="es-US" sz="1800" dirty="0"/>
              <a:t>En grupos, lean las palabras que destacaron todos/as/es sus compañeros/as/es y discutan:</a:t>
            </a:r>
          </a:p>
          <a:p>
            <a:pPr marL="342900" indent="-342900">
              <a:buAutoNum type="arabicPeriod"/>
            </a:pPr>
            <a:r>
              <a:rPr lang="es-US" sz="1800" dirty="0"/>
              <a:t>¿Por qué creen que esas son las palabras más importantes?</a:t>
            </a:r>
          </a:p>
          <a:p>
            <a:pPr marL="342900" indent="-342900">
              <a:buAutoNum type="arabicPeriod"/>
            </a:pPr>
            <a:r>
              <a:rPr lang="es-US" sz="1800" dirty="0"/>
              <a:t>¿De qué aspectos de su identidad habla en el poema la autora?</a:t>
            </a:r>
          </a:p>
        </p:txBody>
      </p:sp>
    </p:spTree>
    <p:extLst>
      <p:ext uri="{BB962C8B-B14F-4D97-AF65-F5344CB8AC3E}">
        <p14:creationId xmlns:p14="http://schemas.microsoft.com/office/powerpoint/2010/main" val="22895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6408E-0F45-8946-B72F-67A40388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Tarea 5. Escuchando </a:t>
            </a:r>
            <a:r>
              <a:rPr lang="es-US" dirty="0" err="1"/>
              <a:t>My</a:t>
            </a:r>
            <a:r>
              <a:rPr lang="es-US" dirty="0"/>
              <a:t> </a:t>
            </a:r>
            <a:r>
              <a:rPr lang="es-US" dirty="0" err="1"/>
              <a:t>Spanish</a:t>
            </a:r>
            <a:r>
              <a:rPr lang="es-US" dirty="0"/>
              <a:t>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Critical</a:t>
            </a:r>
            <a:r>
              <a:rPr lang="es-US" dirty="0"/>
              <a:t> </a:t>
            </a:r>
            <a:r>
              <a:rPr lang="es-US" dirty="0" err="1"/>
              <a:t>thinking</a:t>
            </a:r>
            <a:r>
              <a:rPr lang="es-US" dirty="0"/>
              <a:t> 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FA7F9C-3E69-304C-999C-0712598F8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US" sz="2400" dirty="0"/>
              <a:t>En grupos, discutan qué creen que significan estas frases de su poema y por qué son importantes:</a:t>
            </a:r>
          </a:p>
          <a:p>
            <a:r>
              <a:rPr lang="es-US" sz="1800" dirty="0"/>
              <a:t>Si me preguntas qué tan fluido es mi español.</a:t>
            </a:r>
            <a:endParaRPr lang="en-US" sz="1800" dirty="0"/>
          </a:p>
          <a:p>
            <a:r>
              <a:rPr lang="es-US" sz="1800" dirty="0"/>
              <a:t>Mi español es un rompecabezas olvidado bajo la lluvia, muy mojado.</a:t>
            </a:r>
            <a:endParaRPr lang="en-US" sz="1800" dirty="0"/>
          </a:p>
          <a:p>
            <a:r>
              <a:rPr lang="es-US" sz="1800" dirty="0"/>
              <a:t>Mi español es … el sigues despierto, hay mucho que hacer hoy.</a:t>
            </a:r>
            <a:endParaRPr lang="en-US" sz="1800" dirty="0"/>
          </a:p>
          <a:p>
            <a:r>
              <a:rPr lang="es-US" sz="1800" dirty="0"/>
              <a:t>Mi español está en mi currículum como una habilidad.</a:t>
            </a:r>
            <a:endParaRPr lang="en-US" sz="1800" dirty="0"/>
          </a:p>
          <a:p>
            <a:r>
              <a:rPr lang="es-US" sz="1800" dirty="0"/>
              <a:t>Mi español tiene más hambre que antes.</a:t>
            </a:r>
            <a:endParaRPr lang="en-US" sz="1800" dirty="0"/>
          </a:p>
          <a:p>
            <a:r>
              <a:rPr lang="es-US" sz="1800" dirty="0"/>
              <a:t>Mi español es que me pregunten si aún soy blanca.</a:t>
            </a:r>
            <a:endParaRPr lang="en-US" sz="1800" dirty="0"/>
          </a:p>
          <a:p>
            <a:pPr marL="0" indent="0">
              <a:buNone/>
            </a:pPr>
            <a:endParaRPr lang="es-US" sz="1800" dirty="0"/>
          </a:p>
        </p:txBody>
      </p:sp>
    </p:spTree>
    <p:extLst>
      <p:ext uri="{BB962C8B-B14F-4D97-AF65-F5344CB8AC3E}">
        <p14:creationId xmlns:p14="http://schemas.microsoft.com/office/powerpoint/2010/main" val="200866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A818-4B13-BD4B-9542-3565CF55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Tarea</a:t>
            </a:r>
            <a:r>
              <a:rPr lang="en-US" dirty="0"/>
              <a:t> 6. Mi </a:t>
            </a:r>
            <a:r>
              <a:rPr lang="en-US" dirty="0" err="1"/>
              <a:t>español</a:t>
            </a:r>
            <a:r>
              <a:rPr lang="en-US" dirty="0"/>
              <a:t> </a:t>
            </a:r>
            <a:br>
              <a:rPr lang="en-US" dirty="0"/>
            </a:br>
            <a:r>
              <a:rPr lang="es-US" dirty="0"/>
              <a:t>(</a:t>
            </a:r>
            <a:r>
              <a:rPr lang="en-US" dirty="0">
                <a:solidFill>
                  <a:schemeClr val="tx1"/>
                </a:solidFill>
              </a:rPr>
              <a:t>Elicit performance / provide feedback)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4273-3C69-4C4D-A90C-0708AC6A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442749" cy="3849624"/>
          </a:xfrm>
        </p:spPr>
        <p:txBody>
          <a:bodyPr/>
          <a:lstStyle/>
          <a:p>
            <a:pPr marL="0" indent="0">
              <a:buNone/>
            </a:pPr>
            <a:r>
              <a:rPr lang="es-US" sz="1800" dirty="0"/>
              <a:t>En parejas, escriban una estrofa (6 versos)  de su poema que se llama “Mi español”. Usen estructuras como:</a:t>
            </a:r>
          </a:p>
          <a:p>
            <a:pPr marL="0" indent="0">
              <a:buNone/>
            </a:pPr>
            <a:r>
              <a:rPr lang="es-US" sz="1800" dirty="0"/>
              <a:t>	Creo que …</a:t>
            </a:r>
          </a:p>
          <a:p>
            <a:pPr marL="0" indent="0">
              <a:buNone/>
            </a:pPr>
            <a:r>
              <a:rPr lang="es-US" sz="1800" dirty="0"/>
              <a:t>	No creo que …</a:t>
            </a:r>
          </a:p>
          <a:p>
            <a:pPr marL="0" indent="0">
              <a:buNone/>
            </a:pPr>
            <a:r>
              <a:rPr lang="es-US" sz="1800" dirty="0"/>
              <a:t>	Dudo que …</a:t>
            </a:r>
          </a:p>
          <a:p>
            <a:pPr marL="0" indent="0">
              <a:buNone/>
            </a:pPr>
            <a:r>
              <a:rPr lang="es-US" sz="1800" dirty="0"/>
              <a:t>	Puede ser que …</a:t>
            </a:r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C21817-AF27-BF42-A482-C9AFF3102600}"/>
              </a:ext>
            </a:extLst>
          </p:cNvPr>
          <p:cNvSpPr txBox="1"/>
          <p:nvPr/>
        </p:nvSpPr>
        <p:spPr>
          <a:xfrm>
            <a:off x="6388764" y="2016135"/>
            <a:ext cx="47475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b="1" u="sng" dirty="0"/>
              <a:t>Ejemplo: “Mi inglés”</a:t>
            </a:r>
          </a:p>
          <a:p>
            <a:pPr algn="ctr"/>
            <a:endParaRPr lang="es-US" b="1" u="sng" dirty="0"/>
          </a:p>
          <a:p>
            <a:r>
              <a:rPr lang="es-US" dirty="0"/>
              <a:t>No creo que mi inglés sea perfecto, </a:t>
            </a:r>
          </a:p>
          <a:p>
            <a:r>
              <a:rPr lang="es-US" dirty="0"/>
              <a:t>Pero me ayuda a cruzar fronteras.</a:t>
            </a:r>
          </a:p>
          <a:p>
            <a:r>
              <a:rPr lang="es-US" dirty="0"/>
              <a:t>No creo que mi inglés se despierte en las noches</a:t>
            </a:r>
          </a:p>
          <a:p>
            <a:r>
              <a:rPr lang="es-US" dirty="0"/>
              <a:t>Para mejorar su acento.</a:t>
            </a:r>
          </a:p>
          <a:p>
            <a:r>
              <a:rPr lang="es-US" dirty="0"/>
              <a:t>No creo que mi inglés se escape por la ventana </a:t>
            </a:r>
          </a:p>
          <a:p>
            <a:r>
              <a:rPr lang="es-US" dirty="0"/>
              <a:t>Porque duerme conmigo por la noche,</a:t>
            </a:r>
          </a:p>
          <a:p>
            <a:r>
              <a:rPr lang="es-US" dirty="0"/>
              <a:t>Abrazado a la almohada,</a:t>
            </a:r>
          </a:p>
          <a:p>
            <a:r>
              <a:rPr lang="es-US" dirty="0"/>
              <a:t>No creo que mi inglés pueda divorciarse de mí. 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79382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6AF9F4-5049-1A41-9C10-635E3293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16" y="1555675"/>
            <a:ext cx="9678368" cy="12661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dirty="0"/>
              <a:t>Closure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AF5F2B-8E9F-4242-8D56-8DB8A7F0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990" y="2765755"/>
            <a:ext cx="9678367" cy="68802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Creen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que el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idioma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la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parte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importante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nuestra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identidad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34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F4A55643-A83B-D340-A3E3-D2E6202A8D6B}"/>
              </a:ext>
            </a:extLst>
          </p:cNvPr>
          <p:cNvSpPr/>
          <p:nvPr/>
        </p:nvSpPr>
        <p:spPr>
          <a:xfrm>
            <a:off x="8097183" y="1507004"/>
            <a:ext cx="1292772" cy="39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graphicFrame>
        <p:nvGraphicFramePr>
          <p:cNvPr id="13" name="Marcador de contenido 3">
            <a:extLst>
              <a:ext uri="{FF2B5EF4-FFF2-40B4-BE49-F238E27FC236}">
                <a16:creationId xmlns:a16="http://schemas.microsoft.com/office/drawing/2014/main" id="{D622ECAF-3A10-7649-A8D2-AEE5AB76C3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358054"/>
              </p:ext>
            </p:extLst>
          </p:nvPr>
        </p:nvGraphicFramePr>
        <p:xfrm>
          <a:off x="914936" y="777771"/>
          <a:ext cx="10176933" cy="53024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463">
                  <a:extLst>
                    <a:ext uri="{9D8B030D-6E8A-4147-A177-3AD203B41FA5}">
                      <a16:colId xmlns:a16="http://schemas.microsoft.com/office/drawing/2014/main" val="2438444802"/>
                    </a:ext>
                  </a:extLst>
                </a:gridCol>
                <a:gridCol w="3880887">
                  <a:extLst>
                    <a:ext uri="{9D8B030D-6E8A-4147-A177-3AD203B41FA5}">
                      <a16:colId xmlns:a16="http://schemas.microsoft.com/office/drawing/2014/main" val="3852162561"/>
                    </a:ext>
                  </a:extLst>
                </a:gridCol>
                <a:gridCol w="2281583">
                  <a:extLst>
                    <a:ext uri="{9D8B030D-6E8A-4147-A177-3AD203B41FA5}">
                      <a16:colId xmlns:a16="http://schemas.microsoft.com/office/drawing/2014/main" val="3948587544"/>
                    </a:ext>
                  </a:extLst>
                </a:gridCol>
              </a:tblGrid>
              <a:tr h="581466">
                <a:tc gridSpan="2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Title: 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My Spanish, de Melissa Lozada-Oliva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Photo: 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256940"/>
                  </a:ext>
                </a:extLst>
              </a:tr>
              <a:tr h="759013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Targeted learners: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University-learners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Non-heritage speakers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Type of materials: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Video of a poetry reading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603725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Proficiency level: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Intermediate Low - Intermediate Mid (ACTFL)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Task type: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Argumentation/debate, awareness-raising, presentation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62290"/>
                  </a:ext>
                </a:extLst>
              </a:tr>
              <a:tr h="936560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Social Justice topic: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Linguicism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World-readiness standards and 3Ps: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WRDS: Communication (Interpersonal, Interpretative and Presentational); Culture; Connections.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PS: Products and Perspective. 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32577"/>
                  </a:ext>
                </a:extLst>
              </a:tr>
              <a:tr h="1114107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Goals: 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 reflect on the use of Spanglish as a part of our cultural identity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express doubt or negation.</a:t>
                      </a: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Cognitive skills: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Interpreting, Discussing, Analyzing, Justifying, Creating/Producing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71531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Characteristics: </a:t>
                      </a: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Focus on Form, Awareness-raising, Culturally-focused, Critical thinking, linguistic outcome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Language skills: </a:t>
                      </a:r>
                      <a:b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Listening comprehension, Listening comprehension to speak, Writing</a:t>
                      </a: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479586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Keywords (5): </a:t>
                      </a: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Spanglish, language, doubt, negation, poetry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Designer: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Juan Godoy, Ph.D.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0105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F1FAED8-A45F-B04E-8B73-B780081C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913" y="2796246"/>
            <a:ext cx="1996859" cy="12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A5804-5A2E-A344-BA2E-5A781C5A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Calentamiento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Activate</a:t>
            </a:r>
            <a:r>
              <a:rPr lang="es-US" dirty="0"/>
              <a:t> Prior </a:t>
            </a:r>
            <a:r>
              <a:rPr lang="es-US" dirty="0" err="1"/>
              <a:t>Knowledge</a:t>
            </a:r>
            <a:r>
              <a:rPr lang="es-U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82CD25-DE7C-884C-B2CA-6733FA702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En</a:t>
            </a:r>
            <a:r>
              <a:rPr lang="en-US" sz="2400" dirty="0"/>
              <a:t> parejas, van a </a:t>
            </a:r>
            <a:r>
              <a:rPr lang="en-US" sz="2400" dirty="0" err="1"/>
              <a:t>describir</a:t>
            </a:r>
            <a:r>
              <a:rPr lang="en-US" sz="2400" dirty="0"/>
              <a:t> la </a:t>
            </a:r>
            <a:r>
              <a:rPr lang="en-US" sz="2400" dirty="0" err="1"/>
              <a:t>siguiente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Describan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los </a:t>
            </a:r>
            <a:r>
              <a:rPr lang="en-US" sz="2400" dirty="0" err="1"/>
              <a:t>detalles</a:t>
            </a:r>
            <a:r>
              <a:rPr lang="en-US" sz="2400" dirty="0"/>
              <a:t> </a:t>
            </a:r>
            <a:r>
              <a:rPr lang="en-US" sz="2400" dirty="0" err="1"/>
              <a:t>posibles</a:t>
            </a:r>
            <a:r>
              <a:rPr lang="en-US" sz="2400" dirty="0"/>
              <a:t>: </a:t>
            </a:r>
            <a:r>
              <a:rPr lang="en-US" sz="2400" dirty="0" err="1"/>
              <a:t>cuándo</a:t>
            </a:r>
            <a:r>
              <a:rPr lang="en-US" sz="2400" dirty="0"/>
              <a:t>, </a:t>
            </a:r>
            <a:r>
              <a:rPr lang="en-US" sz="2400" dirty="0" err="1"/>
              <a:t>dónde</a:t>
            </a:r>
            <a:r>
              <a:rPr lang="en-US" sz="2400" dirty="0"/>
              <a:t>,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idioma</a:t>
            </a:r>
            <a:r>
              <a:rPr lang="en-US" sz="2400" dirty="0"/>
              <a:t>,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contexto</a:t>
            </a:r>
            <a:r>
              <a:rPr lang="en-US" sz="2400" dirty="0"/>
              <a:t>, etc.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9B99F3-7E5D-BF48-843F-1866792DA872}"/>
              </a:ext>
            </a:extLst>
          </p:cNvPr>
          <p:cNvSpPr/>
          <p:nvPr/>
        </p:nvSpPr>
        <p:spPr>
          <a:xfrm>
            <a:off x="3935393" y="3102015"/>
            <a:ext cx="4647236" cy="1117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que </a:t>
            </a:r>
            <a:r>
              <a:rPr lang="en-US" dirty="0" err="1"/>
              <a:t>escucharon</a:t>
            </a:r>
            <a:r>
              <a:rPr lang="en-US" dirty="0"/>
              <a:t> un </a:t>
            </a:r>
            <a:r>
              <a:rPr lang="en-US" dirty="0" err="1"/>
              <a:t>idioma</a:t>
            </a:r>
            <a:r>
              <a:rPr lang="en-US" dirty="0"/>
              <a:t> que no era </a:t>
            </a:r>
            <a:r>
              <a:rPr lang="en-US" dirty="0" err="1"/>
              <a:t>inglés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calle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1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A5804-5A2E-A344-BA2E-5A781C5A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Calentamiento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Activate</a:t>
            </a:r>
            <a:r>
              <a:rPr lang="es-US" dirty="0"/>
              <a:t> Prior </a:t>
            </a:r>
            <a:r>
              <a:rPr lang="es-US" dirty="0" err="1"/>
              <a:t>Knowledge</a:t>
            </a:r>
            <a:r>
              <a:rPr lang="es-US" dirty="0"/>
              <a:t> - </a:t>
            </a:r>
            <a:r>
              <a:rPr lang="es-US" dirty="0" err="1"/>
              <a:t>Transition</a:t>
            </a:r>
            <a:r>
              <a:rPr lang="es-US" dirty="0"/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9B99F3-7E5D-BF48-843F-1866792DA872}"/>
              </a:ext>
            </a:extLst>
          </p:cNvPr>
          <p:cNvSpPr/>
          <p:nvPr/>
        </p:nvSpPr>
        <p:spPr>
          <a:xfrm>
            <a:off x="4039565" y="2465408"/>
            <a:ext cx="4352081" cy="2801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¿</a:t>
            </a:r>
            <a:r>
              <a:rPr lang="en-US" sz="4000" dirty="0" err="1"/>
              <a:t>Conocen</a:t>
            </a:r>
            <a:r>
              <a:rPr lang="en-US" sz="4000" dirty="0"/>
              <a:t> lo que es el “Spanglish”?</a:t>
            </a:r>
          </a:p>
        </p:txBody>
      </p:sp>
    </p:spTree>
    <p:extLst>
      <p:ext uri="{BB962C8B-B14F-4D97-AF65-F5344CB8AC3E}">
        <p14:creationId xmlns:p14="http://schemas.microsoft.com/office/powerpoint/2010/main" val="55180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A5804-5A2E-A344-BA2E-5A781C5A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Calentamiento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Activate</a:t>
            </a:r>
            <a:r>
              <a:rPr lang="es-US" dirty="0"/>
              <a:t> Prior </a:t>
            </a:r>
            <a:r>
              <a:rPr lang="es-US" dirty="0" err="1"/>
              <a:t>Knowledge</a:t>
            </a:r>
            <a:r>
              <a:rPr lang="es-US" dirty="0"/>
              <a:t> – </a:t>
            </a:r>
            <a:r>
              <a:rPr lang="es-US" dirty="0" err="1"/>
              <a:t>Transition</a:t>
            </a:r>
            <a:r>
              <a:rPr lang="es-US" dirty="0"/>
              <a:t> 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3B856-6F89-2040-B300-289DDC44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Melissa Lozada-Oliva es una </a:t>
            </a:r>
            <a:r>
              <a:rPr lang="en-US" sz="2400" dirty="0" err="1"/>
              <a:t>escritora</a:t>
            </a:r>
            <a:r>
              <a:rPr lang="en-US" sz="2400" dirty="0"/>
              <a:t> </a:t>
            </a:r>
            <a:r>
              <a:rPr lang="en-US" sz="2400" b="1" dirty="0" err="1"/>
              <a:t>guatemalteca</a:t>
            </a:r>
            <a:r>
              <a:rPr lang="en-US" sz="2400" b="1" dirty="0"/>
              <a:t>-</a:t>
            </a:r>
            <a:r>
              <a:rPr lang="en-US" sz="2400" b="1" dirty="0" err="1"/>
              <a:t>colombiana</a:t>
            </a:r>
            <a:r>
              <a:rPr lang="en-US" sz="2400" b="1" dirty="0"/>
              <a:t>-americana</a:t>
            </a:r>
            <a:r>
              <a:rPr lang="en-US" sz="2400" dirty="0"/>
              <a:t>, </a:t>
            </a:r>
            <a:r>
              <a:rPr lang="en-US" sz="2400" dirty="0" err="1"/>
              <a:t>nacida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Massachussets</a:t>
            </a:r>
            <a:r>
              <a:rPr lang="en-US" sz="2400" dirty="0"/>
              <a:t>, que escribe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b="1" dirty="0"/>
              <a:t>Spanglish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C51A3C5C-7DCB-1548-887B-9F625A1F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081" y="3334083"/>
            <a:ext cx="4700016" cy="23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1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7F4C3-D0AE-D244-AC5C-136A27A2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Tarea 1. ¿Qué creen …? (</a:t>
            </a:r>
            <a:r>
              <a:rPr lang="es-US" dirty="0" err="1"/>
              <a:t>Provide</a:t>
            </a:r>
            <a:r>
              <a:rPr lang="es-US" dirty="0"/>
              <a:t> input 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F9ED14-B862-044E-8649-F2CB2CAFB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1689904"/>
            <a:ext cx="10164501" cy="4262840"/>
          </a:xfrm>
        </p:spPr>
        <p:txBody>
          <a:bodyPr>
            <a:normAutofit/>
          </a:bodyPr>
          <a:lstStyle/>
          <a:p>
            <a:r>
              <a:rPr lang="es-US" sz="1800" dirty="0"/>
              <a:t>Miren los títulos de algunos de sus poemas:</a:t>
            </a:r>
          </a:p>
          <a:p>
            <a:pPr lvl="1"/>
            <a:r>
              <a:rPr lang="es-US" u="sng" dirty="0">
                <a:hlinkClick r:id="rId2"/>
              </a:rPr>
              <a:t>Jessica Jones Suite</a:t>
            </a:r>
            <a:endParaRPr lang="es-US" u="sng" dirty="0"/>
          </a:p>
          <a:p>
            <a:pPr lvl="1"/>
            <a:r>
              <a:rPr lang="es-US" u="sng" dirty="0">
                <a:hlinkClick r:id="rId3"/>
              </a:rPr>
              <a:t>Hairy Girl Suite</a:t>
            </a:r>
            <a:endParaRPr lang="es-US" u="sng" dirty="0"/>
          </a:p>
          <a:p>
            <a:pPr lvl="1"/>
            <a:r>
              <a:rPr lang="es-US" u="sng" dirty="0">
                <a:hlinkClick r:id="rId4"/>
              </a:rPr>
              <a:t>There Is So Much Pressure In A White Dress</a:t>
            </a:r>
            <a:endParaRPr lang="es-US" u="sng" dirty="0"/>
          </a:p>
          <a:p>
            <a:pPr lvl="1"/>
            <a:r>
              <a:rPr lang="es-US" u="sng" dirty="0">
                <a:hlinkClick r:id="rId5"/>
              </a:rPr>
              <a:t>I'm Not A Virgin But</a:t>
            </a:r>
            <a:endParaRPr lang="es-US" u="sng" dirty="0"/>
          </a:p>
          <a:p>
            <a:pPr lvl="1"/>
            <a:r>
              <a:rPr lang="es-US" u="sng" dirty="0">
                <a:hlinkClick r:id="rId6"/>
              </a:rPr>
              <a:t>Watching Selena’s Open-Casket Funeral</a:t>
            </a:r>
            <a:endParaRPr lang="es-US" u="sng" dirty="0"/>
          </a:p>
          <a:p>
            <a:pPr lvl="1"/>
            <a:r>
              <a:rPr lang="es-US" u="sng" dirty="0">
                <a:hlinkClick r:id="rId7"/>
              </a:rPr>
              <a:t>My Lover Shows Me His Gun Collection</a:t>
            </a:r>
            <a:endParaRPr lang="es-US" u="sng" dirty="0"/>
          </a:p>
          <a:p>
            <a:pPr lvl="1"/>
            <a:r>
              <a:rPr lang="es-US" dirty="0"/>
              <a:t> </a:t>
            </a:r>
            <a:r>
              <a:rPr lang="es-US" u="sng" dirty="0">
                <a:hlinkClick r:id="rId8"/>
              </a:rPr>
              <a:t>Untitled For Now</a:t>
            </a:r>
            <a:endParaRPr lang="es-US" u="sng" dirty="0"/>
          </a:p>
          <a:p>
            <a:pPr lvl="1"/>
            <a:r>
              <a:rPr lang="es-US" u="sng" dirty="0">
                <a:hlinkClick r:id="rId9"/>
              </a:rPr>
              <a:t>Yolanda &amp; Selena Don't Talk Anymore</a:t>
            </a:r>
            <a:endParaRPr lang="es-US" dirty="0"/>
          </a:p>
          <a:p>
            <a:r>
              <a:rPr lang="es-US" sz="1800" dirty="0"/>
              <a:t>Después de leer los títulos, discutan con sus compañeros/as/es:</a:t>
            </a:r>
          </a:p>
          <a:p>
            <a:pPr lvl="1"/>
            <a:r>
              <a:rPr lang="es-US" sz="1800" dirty="0"/>
              <a:t>¿Cuáles </a:t>
            </a:r>
            <a:r>
              <a:rPr lang="es-US" sz="1800" dirty="0">
                <a:solidFill>
                  <a:srgbClr val="0070C0"/>
                </a:solidFill>
              </a:rPr>
              <a:t>creen</a:t>
            </a:r>
            <a:r>
              <a:rPr lang="es-US" sz="1800" dirty="0"/>
              <a:t> </a:t>
            </a:r>
            <a:r>
              <a:rPr lang="es-US" sz="1800" dirty="0">
                <a:solidFill>
                  <a:srgbClr val="FF0000"/>
                </a:solidFill>
              </a:rPr>
              <a:t>que</a:t>
            </a:r>
            <a:r>
              <a:rPr lang="es-US" sz="1800" dirty="0"/>
              <a:t> </a:t>
            </a:r>
            <a:r>
              <a:rPr lang="es-US" sz="1800" dirty="0">
                <a:solidFill>
                  <a:srgbClr val="7030A0"/>
                </a:solidFill>
              </a:rPr>
              <a:t>son</a:t>
            </a:r>
            <a:r>
              <a:rPr lang="es-US" sz="1800" dirty="0"/>
              <a:t> los temas de su obra?</a:t>
            </a:r>
          </a:p>
          <a:p>
            <a:pPr lvl="1"/>
            <a:r>
              <a:rPr lang="es-US" sz="1800" dirty="0"/>
              <a:t>¿Cuáles </a:t>
            </a:r>
            <a:r>
              <a:rPr lang="es-US" sz="1800" dirty="0">
                <a:solidFill>
                  <a:srgbClr val="0070C0"/>
                </a:solidFill>
              </a:rPr>
              <a:t>no creen </a:t>
            </a:r>
            <a:r>
              <a:rPr lang="es-US" sz="1800" dirty="0">
                <a:solidFill>
                  <a:srgbClr val="FF0000"/>
                </a:solidFill>
              </a:rPr>
              <a:t>que</a:t>
            </a:r>
            <a:r>
              <a:rPr lang="es-US" sz="1800" dirty="0"/>
              <a:t> </a:t>
            </a:r>
            <a:r>
              <a:rPr lang="es-US" sz="1800" dirty="0">
                <a:solidFill>
                  <a:srgbClr val="00B050"/>
                </a:solidFill>
              </a:rPr>
              <a:t>sean</a:t>
            </a:r>
            <a:r>
              <a:rPr lang="es-US" sz="1800" dirty="0"/>
              <a:t> los temas de su obra?</a:t>
            </a:r>
          </a:p>
        </p:txBody>
      </p:sp>
    </p:spTree>
    <p:extLst>
      <p:ext uri="{BB962C8B-B14F-4D97-AF65-F5344CB8AC3E}">
        <p14:creationId xmlns:p14="http://schemas.microsoft.com/office/powerpoint/2010/main" val="395561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F4FF-A8BB-3C4E-9ABA-3D127E94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B05BD5-AFDD-8A43-BF41-FEACC70F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85" y="2852357"/>
            <a:ext cx="3858003" cy="195962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5BA60F-66F3-A044-AD3D-B80EB4DD9384}"/>
              </a:ext>
            </a:extLst>
          </p:cNvPr>
          <p:cNvSpPr/>
          <p:nvPr/>
        </p:nvSpPr>
        <p:spPr>
          <a:xfrm>
            <a:off x="7222604" y="2852357"/>
            <a:ext cx="3233316" cy="19596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Poema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“My Spanish”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BEFD7EE-FC48-2B40-99D0-FCA8C0C9E40B}"/>
              </a:ext>
            </a:extLst>
          </p:cNvPr>
          <p:cNvSpPr/>
          <p:nvPr/>
        </p:nvSpPr>
        <p:spPr>
          <a:xfrm>
            <a:off x="4926957" y="3456490"/>
            <a:ext cx="2955402" cy="807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1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A0025-31BC-FB42-A0DC-8D764813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Tarea 2 .¿De qué va a hablar en “</a:t>
            </a:r>
            <a:r>
              <a:rPr lang="es-US" dirty="0" err="1"/>
              <a:t>My</a:t>
            </a:r>
            <a:r>
              <a:rPr lang="es-US" dirty="0"/>
              <a:t> </a:t>
            </a:r>
            <a:r>
              <a:rPr lang="es-US" dirty="0" err="1"/>
              <a:t>Spanish</a:t>
            </a:r>
            <a:r>
              <a:rPr lang="es-US" dirty="0"/>
              <a:t>”? (</a:t>
            </a:r>
            <a:r>
              <a:rPr lang="es-US" dirty="0" err="1"/>
              <a:t>Provide</a:t>
            </a:r>
            <a:r>
              <a:rPr lang="es-US" dirty="0"/>
              <a:t> Input 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901DDA-84CC-214F-923C-E2C44C938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273" y="2014194"/>
            <a:ext cx="10347768" cy="3938550"/>
          </a:xfrm>
        </p:spPr>
        <p:txBody>
          <a:bodyPr/>
          <a:lstStyle/>
          <a:p>
            <a:r>
              <a:rPr lang="es-US" dirty="0"/>
              <a:t>Lean las siguientes oraciones y discutan si están de acuerdo o no con estas predicciones. Argumenten (</a:t>
            </a:r>
            <a:r>
              <a:rPr lang="es-US" dirty="0" err="1"/>
              <a:t>justify</a:t>
            </a:r>
            <a:r>
              <a:rPr lang="es-US" dirty="0"/>
              <a:t>) sus respuestas:</a:t>
            </a:r>
          </a:p>
          <a:p>
            <a:endParaRPr lang="es-US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A33530F2-9917-614C-9923-9DFCC5A13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63157"/>
              </p:ext>
            </p:extLst>
          </p:nvPr>
        </p:nvGraphicFramePr>
        <p:xfrm>
          <a:off x="1516283" y="2727503"/>
          <a:ext cx="949716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9313">
                  <a:extLst>
                    <a:ext uri="{9D8B030D-6E8A-4147-A177-3AD203B41FA5}">
                      <a16:colId xmlns:a16="http://schemas.microsoft.com/office/drawing/2014/main" val="3252412673"/>
                    </a:ext>
                  </a:extLst>
                </a:gridCol>
                <a:gridCol w="1336352">
                  <a:extLst>
                    <a:ext uri="{9D8B030D-6E8A-4147-A177-3AD203B41FA5}">
                      <a16:colId xmlns:a16="http://schemas.microsoft.com/office/drawing/2014/main" val="3931663650"/>
                    </a:ext>
                  </a:extLst>
                </a:gridCol>
                <a:gridCol w="1251502">
                  <a:extLst>
                    <a:ext uri="{9D8B030D-6E8A-4147-A177-3AD203B41FA5}">
                      <a16:colId xmlns:a16="http://schemas.microsoft.com/office/drawing/2014/main" val="2433420312"/>
                    </a:ext>
                  </a:extLst>
                </a:gridCol>
              </a:tblGrid>
              <a:tr h="819417"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Sí estoy de acuerdo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No estoy de acuerdo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68245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Creo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7030A0"/>
                          </a:solidFill>
                        </a:rPr>
                        <a:t>va</a:t>
                      </a:r>
                      <a:r>
                        <a:rPr lang="es-US" dirty="0"/>
                        <a:t> a hablar sobre su familia.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040751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No pienso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00B050"/>
                          </a:solidFill>
                        </a:rPr>
                        <a:t>vaya</a:t>
                      </a:r>
                      <a:r>
                        <a:rPr lang="es-US" dirty="0"/>
                        <a:t> a hablar sobre política.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967094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Dudo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00B050"/>
                          </a:solidFill>
                        </a:rPr>
                        <a:t>hable</a:t>
                      </a:r>
                      <a:r>
                        <a:rPr lang="es-US" dirty="0"/>
                        <a:t> sobre su orientación sexual.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647416"/>
                  </a:ext>
                </a:extLst>
              </a:tr>
              <a:tr h="573592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Pienso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7030A0"/>
                          </a:solidFill>
                        </a:rPr>
                        <a:t>va</a:t>
                      </a:r>
                      <a:r>
                        <a:rPr lang="es-US" dirty="0"/>
                        <a:t> a reflexionar sobre el significado del español para ella.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39847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No creo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00B050"/>
                          </a:solidFill>
                        </a:rPr>
                        <a:t>introduzca</a:t>
                      </a:r>
                      <a:r>
                        <a:rPr lang="es-US" dirty="0"/>
                        <a:t> las perspectivas de otras personas.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537302"/>
                  </a:ext>
                </a:extLst>
              </a:tr>
              <a:tr h="573592">
                <a:tc>
                  <a:txBody>
                    <a:bodyPr/>
                    <a:lstStyle/>
                    <a:p>
                      <a:r>
                        <a:rPr lang="es-US" dirty="0">
                          <a:solidFill>
                            <a:srgbClr val="0070C0"/>
                          </a:solidFill>
                        </a:rPr>
                        <a:t>Puede ser 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que</a:t>
                      </a:r>
                      <a:r>
                        <a:rPr lang="es-US" dirty="0"/>
                        <a:t> </a:t>
                      </a:r>
                      <a:r>
                        <a:rPr lang="es-US" dirty="0">
                          <a:solidFill>
                            <a:srgbClr val="00B050"/>
                          </a:solidFill>
                        </a:rPr>
                        <a:t>analice</a:t>
                      </a:r>
                      <a:r>
                        <a:rPr lang="es-US" dirty="0"/>
                        <a:t> la forma en que ella utiliza el español y el inglés.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20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35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60E02-4C43-8E4E-BED5-F2600843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Tarea 3. ¿Cuál es la diferencia entre …? </a:t>
            </a:r>
            <a:br>
              <a:rPr lang="es-US" dirty="0"/>
            </a:br>
            <a:r>
              <a:rPr lang="es-US" dirty="0"/>
              <a:t>(Co-</a:t>
            </a:r>
            <a:r>
              <a:rPr lang="es-US" dirty="0" err="1"/>
              <a:t>Construction</a:t>
            </a:r>
            <a:r>
              <a:rPr lang="es-US" dirty="0"/>
              <a:t> </a:t>
            </a:r>
            <a:r>
              <a:rPr lang="es-US" dirty="0" err="1"/>
              <a:t>Grammar</a:t>
            </a:r>
            <a:r>
              <a:rPr lang="es-US" dirty="0"/>
              <a:t> – As a </a:t>
            </a:r>
            <a:r>
              <a:rPr lang="es-US" dirty="0" err="1"/>
              <a:t>class</a:t>
            </a:r>
            <a:r>
              <a:rPr lang="es-US" dirty="0"/>
              <a:t>)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D4FF5FE-A72E-4A4B-8F51-2920DF35EE3B}"/>
              </a:ext>
            </a:extLst>
          </p:cNvPr>
          <p:cNvSpPr/>
          <p:nvPr/>
        </p:nvSpPr>
        <p:spPr>
          <a:xfrm>
            <a:off x="1388533" y="2265463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US" dirty="0">
                <a:solidFill>
                  <a:srgbClr val="0070C0"/>
                </a:solidFill>
              </a:rPr>
              <a:t>Creo</a:t>
            </a:r>
            <a:r>
              <a:rPr lang="es-US" dirty="0"/>
              <a:t> </a:t>
            </a:r>
            <a:r>
              <a:rPr lang="es-US" dirty="0">
                <a:solidFill>
                  <a:srgbClr val="FF0000"/>
                </a:solidFill>
              </a:rPr>
              <a:t>que</a:t>
            </a:r>
            <a:r>
              <a:rPr lang="es-US" dirty="0"/>
              <a:t> </a:t>
            </a:r>
            <a:r>
              <a:rPr lang="es-US" dirty="0">
                <a:solidFill>
                  <a:srgbClr val="7030A0"/>
                </a:solidFill>
              </a:rPr>
              <a:t>va</a:t>
            </a:r>
            <a:r>
              <a:rPr lang="es-US" dirty="0"/>
              <a:t> a hablar sobre su familia.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761F0B2-E82C-C440-AE1E-1C1AF50E9794}"/>
              </a:ext>
            </a:extLst>
          </p:cNvPr>
          <p:cNvSpPr/>
          <p:nvPr/>
        </p:nvSpPr>
        <p:spPr>
          <a:xfrm>
            <a:off x="7186359" y="2265463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US" dirty="0">
                <a:solidFill>
                  <a:srgbClr val="0070C0"/>
                </a:solidFill>
              </a:rPr>
              <a:t>No creo </a:t>
            </a:r>
            <a:r>
              <a:rPr lang="es-US" dirty="0">
                <a:solidFill>
                  <a:srgbClr val="FF0000"/>
                </a:solidFill>
              </a:rPr>
              <a:t>que</a:t>
            </a:r>
            <a:r>
              <a:rPr lang="es-US" dirty="0"/>
              <a:t> </a:t>
            </a:r>
            <a:r>
              <a:rPr lang="es-US" dirty="0">
                <a:solidFill>
                  <a:srgbClr val="00B050"/>
                </a:solidFill>
              </a:rPr>
              <a:t>introduzca</a:t>
            </a:r>
            <a:r>
              <a:rPr lang="es-US" dirty="0"/>
              <a:t> las perspectivas de otras personas. </a:t>
            </a:r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6D353E51-90C1-ED40-A2B3-FDE14CACCD8A}"/>
              </a:ext>
            </a:extLst>
          </p:cNvPr>
          <p:cNvSpPr/>
          <p:nvPr/>
        </p:nvSpPr>
        <p:spPr>
          <a:xfrm>
            <a:off x="2557670" y="3450497"/>
            <a:ext cx="1113182" cy="88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CF483E8D-66CC-7B48-9916-0A8F51EED999}"/>
              </a:ext>
            </a:extLst>
          </p:cNvPr>
          <p:cNvSpPr/>
          <p:nvPr/>
        </p:nvSpPr>
        <p:spPr>
          <a:xfrm>
            <a:off x="8517835" y="3480315"/>
            <a:ext cx="1113182" cy="881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DCE0AFD3-F6A4-7944-BB41-C729DA129867}"/>
              </a:ext>
            </a:extLst>
          </p:cNvPr>
          <p:cNvSpPr/>
          <p:nvPr/>
        </p:nvSpPr>
        <p:spPr>
          <a:xfrm>
            <a:off x="1388533" y="4600261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rgbClr val="7030A0"/>
                </a:solidFill>
              </a:rPr>
              <a:t>INDICATIVO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538A24EE-ABFC-464F-A83A-C731735BB93D}"/>
              </a:ext>
            </a:extLst>
          </p:cNvPr>
          <p:cNvSpPr/>
          <p:nvPr/>
        </p:nvSpPr>
        <p:spPr>
          <a:xfrm>
            <a:off x="7186359" y="4544837"/>
            <a:ext cx="3776134" cy="1050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rgbClr val="00B050"/>
                </a:solidFill>
              </a:rPr>
              <a:t>SUBJUNTIVO</a:t>
            </a:r>
          </a:p>
        </p:txBody>
      </p:sp>
    </p:spTree>
    <p:extLst>
      <p:ext uri="{BB962C8B-B14F-4D97-AF65-F5344CB8AC3E}">
        <p14:creationId xmlns:p14="http://schemas.microsoft.com/office/powerpoint/2010/main" val="38489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_2SEEDS">
      <a:dk1>
        <a:srgbClr val="000000"/>
      </a:dk1>
      <a:lt1>
        <a:srgbClr val="FFFFFF"/>
      </a:lt1>
      <a:dk2>
        <a:srgbClr val="1B2C2F"/>
      </a:dk2>
      <a:lt2>
        <a:srgbClr val="F3F0F0"/>
      </a:lt2>
      <a:accent1>
        <a:srgbClr val="3BB1AE"/>
      </a:accent1>
      <a:accent2>
        <a:srgbClr val="46B382"/>
      </a:accent2>
      <a:accent3>
        <a:srgbClr val="4D96C3"/>
      </a:accent3>
      <a:accent4>
        <a:srgbClr val="B13BAD"/>
      </a:accent4>
      <a:accent5>
        <a:srgbClr val="C34D8D"/>
      </a:accent5>
      <a:accent6>
        <a:srgbClr val="B13B4A"/>
      </a:accent6>
      <a:hlink>
        <a:srgbClr val="C2494D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939</Words>
  <Application>Microsoft Macintosh PowerPoint</Application>
  <PresentationFormat>Widescreen</PresentationFormat>
  <Paragraphs>130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Garamond</vt:lpstr>
      <vt:lpstr>Sagona Book</vt:lpstr>
      <vt:lpstr>Sagona ExtraLight</vt:lpstr>
      <vt:lpstr>SavonVTI</vt:lpstr>
      <vt:lpstr>My Spanish, de Melissa Lozada-Oliva</vt:lpstr>
      <vt:lpstr>PowerPoint Presentation</vt:lpstr>
      <vt:lpstr>Calentamiento  (Activate Prior Knowledge)</vt:lpstr>
      <vt:lpstr>Calentamiento  (Activate Prior Knowledge - Transition)</vt:lpstr>
      <vt:lpstr>Calentamiento  (Activate Prior Knowledge – Transition II)</vt:lpstr>
      <vt:lpstr>Tarea 1. ¿Qué creen …? (Provide input I)</vt:lpstr>
      <vt:lpstr>Transition</vt:lpstr>
      <vt:lpstr>Tarea 2 .¿De qué va a hablar en “My Spanish”? (Provide Input II)</vt:lpstr>
      <vt:lpstr>Tarea 3. ¿Cuál es la diferencia entre …?  (Co-Construction Grammar – As a class)</vt:lpstr>
      <vt:lpstr>¿Cuándo usamos el subjuntivo?</vt:lpstr>
      <vt:lpstr>Tarea 4. Escuchando My Spanish  (Critical thinking I)</vt:lpstr>
      <vt:lpstr>Tarea 5. Escuchando My Spanish  (Critical thinking II)</vt:lpstr>
      <vt:lpstr>Tarea 6. Mi español  (Elicit performance / provide feedback)</vt:lpstr>
      <vt:lpstr>Closure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 AND Inclusion IN SECOND Language Teaching  (DEI-SLT)</dc:title>
  <dc:creator>Godoy Penas, Juan (godoyjo)</dc:creator>
  <cp:lastModifiedBy>Godoy Penas, Juan (godoyjo)</cp:lastModifiedBy>
  <cp:revision>29</cp:revision>
  <dcterms:created xsi:type="dcterms:W3CDTF">2021-02-04T16:40:26Z</dcterms:created>
  <dcterms:modified xsi:type="dcterms:W3CDTF">2021-05-06T17:18:29Z</dcterms:modified>
</cp:coreProperties>
</file>